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6" autoAdjust="0"/>
    <p:restoredTop sz="94660"/>
  </p:normalViewPr>
  <p:slideViewPr>
    <p:cSldViewPr snapToGrid="0">
      <p:cViewPr varScale="1">
        <p:scale>
          <a:sx n="73" d="100"/>
          <a:sy n="73" d="100"/>
        </p:scale>
        <p:origin x="606"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ECA231E-A98D-4CFD-BF7B-F211F4ADBCDA}" type="datetimeFigureOut">
              <a:rPr lang="en-US" smtClean="0"/>
              <a:t>11/16/2017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04DB6D-FFF3-40C6-B21F-2BB83404ECB1}" type="slidenum">
              <a:rPr lang="en-US" smtClean="0"/>
              <a:t>‹#›</a:t>
            </a:fld>
            <a:endParaRPr lang="en-US"/>
          </a:p>
        </p:txBody>
      </p:sp>
    </p:spTree>
    <p:extLst>
      <p:ext uri="{BB962C8B-B14F-4D97-AF65-F5344CB8AC3E}">
        <p14:creationId xmlns:p14="http://schemas.microsoft.com/office/powerpoint/2010/main" val="10302112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CA231E-A98D-4CFD-BF7B-F211F4ADBCDA}" type="datetimeFigureOut">
              <a:rPr lang="en-US" smtClean="0"/>
              <a:t>11/16/2017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04DB6D-FFF3-40C6-B21F-2BB83404ECB1}" type="slidenum">
              <a:rPr lang="en-US" smtClean="0"/>
              <a:t>‹#›</a:t>
            </a:fld>
            <a:endParaRPr lang="en-US"/>
          </a:p>
        </p:txBody>
      </p:sp>
    </p:spTree>
    <p:extLst>
      <p:ext uri="{BB962C8B-B14F-4D97-AF65-F5344CB8AC3E}">
        <p14:creationId xmlns:p14="http://schemas.microsoft.com/office/powerpoint/2010/main" val="29472143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CA231E-A98D-4CFD-BF7B-F211F4ADBCDA}" type="datetimeFigureOut">
              <a:rPr lang="en-US" smtClean="0"/>
              <a:t>11/16/2017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04DB6D-FFF3-40C6-B21F-2BB83404ECB1}" type="slidenum">
              <a:rPr lang="en-US" smtClean="0"/>
              <a:t>‹#›</a:t>
            </a:fld>
            <a:endParaRPr lang="en-US"/>
          </a:p>
        </p:txBody>
      </p:sp>
    </p:spTree>
    <p:extLst>
      <p:ext uri="{BB962C8B-B14F-4D97-AF65-F5344CB8AC3E}">
        <p14:creationId xmlns:p14="http://schemas.microsoft.com/office/powerpoint/2010/main" val="15899082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CA231E-A98D-4CFD-BF7B-F211F4ADBCDA}" type="datetimeFigureOut">
              <a:rPr lang="en-US" smtClean="0"/>
              <a:t>11/16/2017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04DB6D-FFF3-40C6-B21F-2BB83404ECB1}" type="slidenum">
              <a:rPr lang="en-US" smtClean="0"/>
              <a:t>‹#›</a:t>
            </a:fld>
            <a:endParaRPr lang="en-US"/>
          </a:p>
        </p:txBody>
      </p:sp>
    </p:spTree>
    <p:extLst>
      <p:ext uri="{BB962C8B-B14F-4D97-AF65-F5344CB8AC3E}">
        <p14:creationId xmlns:p14="http://schemas.microsoft.com/office/powerpoint/2010/main" val="28135267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CA231E-A98D-4CFD-BF7B-F211F4ADBCDA}" type="datetimeFigureOut">
              <a:rPr lang="en-US" smtClean="0"/>
              <a:t>11/16/2017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04DB6D-FFF3-40C6-B21F-2BB83404ECB1}" type="slidenum">
              <a:rPr lang="en-US" smtClean="0"/>
              <a:t>‹#›</a:t>
            </a:fld>
            <a:endParaRPr lang="en-US"/>
          </a:p>
        </p:txBody>
      </p:sp>
    </p:spTree>
    <p:extLst>
      <p:ext uri="{BB962C8B-B14F-4D97-AF65-F5344CB8AC3E}">
        <p14:creationId xmlns:p14="http://schemas.microsoft.com/office/powerpoint/2010/main" val="25473985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ECA231E-A98D-4CFD-BF7B-F211F4ADBCDA}" type="datetimeFigureOut">
              <a:rPr lang="en-US" smtClean="0"/>
              <a:t>11/16/2017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04DB6D-FFF3-40C6-B21F-2BB83404ECB1}" type="slidenum">
              <a:rPr lang="en-US" smtClean="0"/>
              <a:t>‹#›</a:t>
            </a:fld>
            <a:endParaRPr lang="en-US"/>
          </a:p>
        </p:txBody>
      </p:sp>
    </p:spTree>
    <p:extLst>
      <p:ext uri="{BB962C8B-B14F-4D97-AF65-F5344CB8AC3E}">
        <p14:creationId xmlns:p14="http://schemas.microsoft.com/office/powerpoint/2010/main" val="2749355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ECA231E-A98D-4CFD-BF7B-F211F4ADBCDA}" type="datetimeFigureOut">
              <a:rPr lang="en-US" smtClean="0"/>
              <a:t>11/16/2017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504DB6D-FFF3-40C6-B21F-2BB83404ECB1}" type="slidenum">
              <a:rPr lang="en-US" smtClean="0"/>
              <a:t>‹#›</a:t>
            </a:fld>
            <a:endParaRPr lang="en-US"/>
          </a:p>
        </p:txBody>
      </p:sp>
    </p:spTree>
    <p:extLst>
      <p:ext uri="{BB962C8B-B14F-4D97-AF65-F5344CB8AC3E}">
        <p14:creationId xmlns:p14="http://schemas.microsoft.com/office/powerpoint/2010/main" val="6497007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ECA231E-A98D-4CFD-BF7B-F211F4ADBCDA}" type="datetimeFigureOut">
              <a:rPr lang="en-US" smtClean="0"/>
              <a:t>11/16/2017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504DB6D-FFF3-40C6-B21F-2BB83404ECB1}" type="slidenum">
              <a:rPr lang="en-US" smtClean="0"/>
              <a:t>‹#›</a:t>
            </a:fld>
            <a:endParaRPr lang="en-US"/>
          </a:p>
        </p:txBody>
      </p:sp>
    </p:spTree>
    <p:extLst>
      <p:ext uri="{BB962C8B-B14F-4D97-AF65-F5344CB8AC3E}">
        <p14:creationId xmlns:p14="http://schemas.microsoft.com/office/powerpoint/2010/main" val="31325321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CA231E-A98D-4CFD-BF7B-F211F4ADBCDA}" type="datetimeFigureOut">
              <a:rPr lang="en-US" smtClean="0"/>
              <a:t>11/16/2017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504DB6D-FFF3-40C6-B21F-2BB83404ECB1}" type="slidenum">
              <a:rPr lang="en-US" smtClean="0"/>
              <a:t>‹#›</a:t>
            </a:fld>
            <a:endParaRPr lang="en-US"/>
          </a:p>
        </p:txBody>
      </p:sp>
    </p:spTree>
    <p:extLst>
      <p:ext uri="{BB962C8B-B14F-4D97-AF65-F5344CB8AC3E}">
        <p14:creationId xmlns:p14="http://schemas.microsoft.com/office/powerpoint/2010/main" val="19575823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CA231E-A98D-4CFD-BF7B-F211F4ADBCDA}" type="datetimeFigureOut">
              <a:rPr lang="en-US" smtClean="0"/>
              <a:t>11/16/2017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04DB6D-FFF3-40C6-B21F-2BB83404ECB1}" type="slidenum">
              <a:rPr lang="en-US" smtClean="0"/>
              <a:t>‹#›</a:t>
            </a:fld>
            <a:endParaRPr lang="en-US"/>
          </a:p>
        </p:txBody>
      </p:sp>
    </p:spTree>
    <p:extLst>
      <p:ext uri="{BB962C8B-B14F-4D97-AF65-F5344CB8AC3E}">
        <p14:creationId xmlns:p14="http://schemas.microsoft.com/office/powerpoint/2010/main" val="3521501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CA231E-A98D-4CFD-BF7B-F211F4ADBCDA}" type="datetimeFigureOut">
              <a:rPr lang="en-US" smtClean="0"/>
              <a:t>11/16/2017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04DB6D-FFF3-40C6-B21F-2BB83404ECB1}" type="slidenum">
              <a:rPr lang="en-US" smtClean="0"/>
              <a:t>‹#›</a:t>
            </a:fld>
            <a:endParaRPr lang="en-US"/>
          </a:p>
        </p:txBody>
      </p:sp>
    </p:spTree>
    <p:extLst>
      <p:ext uri="{BB962C8B-B14F-4D97-AF65-F5344CB8AC3E}">
        <p14:creationId xmlns:p14="http://schemas.microsoft.com/office/powerpoint/2010/main" val="9545334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CA231E-A98D-4CFD-BF7B-F211F4ADBCDA}" type="datetimeFigureOut">
              <a:rPr lang="en-US" smtClean="0"/>
              <a:t>11/16/2017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04DB6D-FFF3-40C6-B21F-2BB83404ECB1}" type="slidenum">
              <a:rPr lang="en-US" smtClean="0"/>
              <a:t>‹#›</a:t>
            </a:fld>
            <a:endParaRPr lang="en-US"/>
          </a:p>
        </p:txBody>
      </p:sp>
    </p:spTree>
    <p:extLst>
      <p:ext uri="{BB962C8B-B14F-4D97-AF65-F5344CB8AC3E}">
        <p14:creationId xmlns:p14="http://schemas.microsoft.com/office/powerpoint/2010/main" val="31902707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1992" y="480060"/>
            <a:ext cx="10696575" cy="5867400"/>
          </a:xfrm>
          <a:prstGeom prst="rect">
            <a:avLst/>
          </a:prstGeom>
        </p:spPr>
      </p:pic>
      <p:sp>
        <p:nvSpPr>
          <p:cNvPr id="5" name="TextBox 4"/>
          <p:cNvSpPr txBox="1"/>
          <p:nvPr/>
        </p:nvSpPr>
        <p:spPr>
          <a:xfrm>
            <a:off x="1590754" y="708338"/>
            <a:ext cx="8955325" cy="1200329"/>
          </a:xfrm>
          <a:prstGeom prst="rect">
            <a:avLst/>
          </a:prstGeom>
          <a:noFill/>
        </p:spPr>
        <p:txBody>
          <a:bodyPr wrap="square" rtlCol="0">
            <a:spAutoFit/>
          </a:bodyPr>
          <a:lstStyle/>
          <a:p>
            <a:pPr algn="ctr"/>
            <a:r>
              <a:rPr lang="en-US" sz="7200" dirty="0" smtClean="0">
                <a:solidFill>
                  <a:schemeClr val="bg1">
                    <a:lumMod val="95000"/>
                  </a:schemeClr>
                </a:solidFill>
                <a:effectLst>
                  <a:outerShdw blurRad="63500" dist="88900" dir="2700000" algn="tl" rotWithShape="0">
                    <a:prstClr val="black">
                      <a:alpha val="40000"/>
                    </a:prstClr>
                  </a:outerShdw>
                </a:effectLst>
                <a:latin typeface="Arial Black" panose="020B0A04020102020204" pitchFamily="34" charset="0"/>
              </a:rPr>
              <a:t>Metadata Wizard</a:t>
            </a:r>
            <a:endParaRPr lang="en-US" sz="7200" dirty="0">
              <a:solidFill>
                <a:schemeClr val="bg1">
                  <a:lumMod val="95000"/>
                </a:schemeClr>
              </a:solidFill>
              <a:effectLst>
                <a:outerShdw blurRad="63500" dist="88900" dir="2700000" algn="tl" rotWithShape="0">
                  <a:prstClr val="black">
                    <a:alpha val="40000"/>
                  </a:prstClr>
                </a:outerShdw>
              </a:effectLst>
              <a:latin typeface="Arial Black" panose="020B0A04020102020204" pitchFamily="34" charset="0"/>
            </a:endParaRPr>
          </a:p>
        </p:txBody>
      </p:sp>
      <p:sp>
        <p:nvSpPr>
          <p:cNvPr id="6" name="TextBox 5"/>
          <p:cNvSpPr txBox="1"/>
          <p:nvPr/>
        </p:nvSpPr>
        <p:spPr>
          <a:xfrm>
            <a:off x="7168449" y="1762515"/>
            <a:ext cx="3240470" cy="584775"/>
          </a:xfrm>
          <a:prstGeom prst="rect">
            <a:avLst/>
          </a:prstGeom>
          <a:noFill/>
        </p:spPr>
        <p:txBody>
          <a:bodyPr wrap="square" rtlCol="0">
            <a:spAutoFit/>
          </a:bodyPr>
          <a:lstStyle/>
          <a:p>
            <a:pPr algn="r"/>
            <a:r>
              <a:rPr lang="en-US" sz="3200" dirty="0" smtClean="0">
                <a:solidFill>
                  <a:schemeClr val="bg1">
                    <a:lumMod val="95000"/>
                  </a:schemeClr>
                </a:solidFill>
                <a:effectLst>
                  <a:outerShdw blurRad="63500" dist="88900" dir="2700000" algn="tl" rotWithShape="0">
                    <a:prstClr val="black">
                      <a:alpha val="40000"/>
                    </a:prstClr>
                  </a:outerShdw>
                </a:effectLst>
                <a:latin typeface="Arial Black" panose="020B0A04020102020204" pitchFamily="34" charset="0"/>
              </a:rPr>
              <a:t>0.0.3</a:t>
            </a:r>
            <a:endParaRPr lang="en-US" sz="3200" dirty="0">
              <a:solidFill>
                <a:schemeClr val="bg1">
                  <a:lumMod val="95000"/>
                </a:schemeClr>
              </a:solidFill>
              <a:effectLst>
                <a:outerShdw blurRad="63500" dist="88900" dir="2700000" algn="tl" rotWithShape="0">
                  <a:prstClr val="black">
                    <a:alpha val="40000"/>
                  </a:prstClr>
                </a:outerShdw>
              </a:effectLst>
              <a:latin typeface="Arial Black" panose="020B0A04020102020204" pitchFamily="34" charset="0"/>
            </a:endParaRPr>
          </a:p>
        </p:txBody>
      </p:sp>
      <p:sp>
        <p:nvSpPr>
          <p:cNvPr id="7" name="TextBox 6"/>
          <p:cNvSpPr txBox="1"/>
          <p:nvPr/>
        </p:nvSpPr>
        <p:spPr>
          <a:xfrm>
            <a:off x="832130" y="4982175"/>
            <a:ext cx="7457798" cy="1200329"/>
          </a:xfrm>
          <a:prstGeom prst="rect">
            <a:avLst/>
          </a:prstGeom>
          <a:noFill/>
        </p:spPr>
        <p:txBody>
          <a:bodyPr wrap="square" rtlCol="0">
            <a:spAutoFit/>
          </a:bodyPr>
          <a:lstStyle/>
          <a:p>
            <a:r>
              <a:rPr lang="en-US" sz="1200" dirty="0" smtClean="0">
                <a:solidFill>
                  <a:schemeClr val="bg1">
                    <a:lumMod val="95000"/>
                  </a:schemeClr>
                </a:solidFill>
                <a:latin typeface="Arial" panose="020B0604020202020204" pitchFamily="34" charset="0"/>
                <a:cs typeface="Arial" panose="020B0604020202020204" pitchFamily="34" charset="0"/>
              </a:rPr>
              <a:t>This software is preliminary or provisional and is subject to revision. It is being provided to meet the need for timely best science. The software has not received final approval by the U.S. Geological Survey (USGS). No warranty, expressed or implied, is made by the USGS or the U.S. Government as to the functionality of the software and related material nor shall the fact of release constitute any such warranty. The software is provided on the condition that neither the USGS nor the U.S. Government shall be held liable for any damages resulting from the authorized or unauthorized use of the software.</a:t>
            </a:r>
            <a:endParaRPr lang="en-US" sz="1200" dirty="0">
              <a:solidFill>
                <a:schemeClr val="bg1">
                  <a:lumMod val="95000"/>
                </a:schemeClr>
              </a:solidFill>
              <a:latin typeface="Arial" panose="020B0604020202020204" pitchFamily="34" charset="0"/>
              <a:cs typeface="Arial" panose="020B0604020202020204" pitchFamily="34" charset="0"/>
            </a:endParaRPr>
          </a:p>
        </p:txBody>
      </p:sp>
      <p:pic>
        <p:nvPicPr>
          <p:cNvPr id="1028" name="Picture 4" descr="Image result for usgs logo whit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69825" y="4982175"/>
            <a:ext cx="2748844" cy="1200329"/>
          </a:xfrm>
          <a:prstGeom prst="rect">
            <a:avLst/>
          </a:prstGeom>
          <a:noFill/>
          <a:extLst>
            <a:ext uri="{909E8E84-426E-40DD-AFC4-6F175D3DCCD1}">
              <a14:hiddenFill xmlns:a14="http://schemas.microsoft.com/office/drawing/2010/main">
                <a:solidFill>
                  <a:srgbClr val="FFFFFF"/>
                </a:solidFill>
              </a14:hiddenFill>
            </a:ext>
          </a:extLst>
        </p:spPr>
      </p:pic>
      <p:sp>
        <p:nvSpPr>
          <p:cNvPr id="8" name="Diagonal Stripe 7"/>
          <p:cNvSpPr/>
          <p:nvPr/>
        </p:nvSpPr>
        <p:spPr>
          <a:xfrm>
            <a:off x="717232" y="509666"/>
            <a:ext cx="4346526" cy="3442896"/>
          </a:xfrm>
          <a:prstGeom prst="diagStripe">
            <a:avLst>
              <a:gd name="adj" fmla="val 69780"/>
            </a:avLst>
          </a:prstGeom>
          <a:solidFill>
            <a:schemeClr val="bg1">
              <a:lumMod val="95000"/>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extBox 1"/>
          <p:cNvSpPr txBox="1"/>
          <p:nvPr/>
        </p:nvSpPr>
        <p:spPr>
          <a:xfrm rot="19254694">
            <a:off x="560525" y="1706827"/>
            <a:ext cx="3839108" cy="646331"/>
          </a:xfrm>
          <a:prstGeom prst="rect">
            <a:avLst/>
          </a:prstGeom>
          <a:noFill/>
        </p:spPr>
        <p:txBody>
          <a:bodyPr wrap="square" rtlCol="0">
            <a:spAutoFit/>
          </a:bodyPr>
          <a:lstStyle/>
          <a:p>
            <a:pPr algn="ctr"/>
            <a:r>
              <a:rPr lang="en-US" sz="3600" dirty="0" smtClean="0">
                <a:solidFill>
                  <a:srgbClr val="C00000">
                    <a:alpha val="51000"/>
                  </a:srgbClr>
                </a:solidFill>
                <a:latin typeface="Arial Black" panose="020B0A04020102020204" pitchFamily="34" charset="0"/>
              </a:rPr>
              <a:t>Beta Release</a:t>
            </a:r>
            <a:r>
              <a:rPr lang="en-US" sz="3600" dirty="0" smtClean="0">
                <a:solidFill>
                  <a:srgbClr val="C00000">
                    <a:alpha val="74000"/>
                  </a:srgbClr>
                </a:solidFill>
                <a:latin typeface="Arial Black" panose="020B0A04020102020204" pitchFamily="34" charset="0"/>
              </a:rPr>
              <a:t> </a:t>
            </a:r>
            <a:endParaRPr lang="en-US" sz="3600" dirty="0">
              <a:solidFill>
                <a:srgbClr val="C00000">
                  <a:alpha val="74000"/>
                </a:srgbClr>
              </a:solidFill>
              <a:latin typeface="Arial Black" panose="020B0A04020102020204" pitchFamily="34" charset="0"/>
            </a:endParaRPr>
          </a:p>
        </p:txBody>
      </p:sp>
      <p:sp>
        <p:nvSpPr>
          <p:cNvPr id="3" name="Rectangle 2"/>
          <p:cNvSpPr/>
          <p:nvPr/>
        </p:nvSpPr>
        <p:spPr>
          <a:xfrm>
            <a:off x="706161" y="480060"/>
            <a:ext cx="10692405" cy="5867400"/>
          </a:xfrm>
          <a:prstGeom prst="rect">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404622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1992" y="480060"/>
            <a:ext cx="10696575" cy="5867400"/>
          </a:xfrm>
          <a:prstGeom prst="rect">
            <a:avLst/>
          </a:prstGeom>
        </p:spPr>
      </p:pic>
      <p:sp>
        <p:nvSpPr>
          <p:cNvPr id="5" name="TextBox 4"/>
          <p:cNvSpPr txBox="1"/>
          <p:nvPr/>
        </p:nvSpPr>
        <p:spPr>
          <a:xfrm>
            <a:off x="1590754" y="708338"/>
            <a:ext cx="8955325" cy="1200329"/>
          </a:xfrm>
          <a:prstGeom prst="rect">
            <a:avLst/>
          </a:prstGeom>
          <a:noFill/>
        </p:spPr>
        <p:txBody>
          <a:bodyPr wrap="square" rtlCol="0">
            <a:spAutoFit/>
          </a:bodyPr>
          <a:lstStyle/>
          <a:p>
            <a:pPr algn="ctr"/>
            <a:r>
              <a:rPr lang="en-US" sz="7200" dirty="0" smtClean="0">
                <a:solidFill>
                  <a:schemeClr val="bg1">
                    <a:lumMod val="95000"/>
                  </a:schemeClr>
                </a:solidFill>
                <a:effectLst>
                  <a:outerShdw blurRad="63500" dist="88900" dir="2700000" algn="tl" rotWithShape="0">
                    <a:prstClr val="black">
                      <a:alpha val="40000"/>
                    </a:prstClr>
                  </a:outerShdw>
                </a:effectLst>
                <a:latin typeface="Arial Black" panose="020B0A04020102020204" pitchFamily="34" charset="0"/>
              </a:rPr>
              <a:t>Metadata Wizard</a:t>
            </a:r>
            <a:endParaRPr lang="en-US" sz="7200" dirty="0">
              <a:solidFill>
                <a:schemeClr val="bg1">
                  <a:lumMod val="95000"/>
                </a:schemeClr>
              </a:solidFill>
              <a:effectLst>
                <a:outerShdw blurRad="63500" dist="88900" dir="2700000" algn="tl" rotWithShape="0">
                  <a:prstClr val="black">
                    <a:alpha val="40000"/>
                  </a:prstClr>
                </a:outerShdw>
              </a:effectLst>
              <a:latin typeface="Arial Black" panose="020B0A04020102020204" pitchFamily="34" charset="0"/>
            </a:endParaRPr>
          </a:p>
        </p:txBody>
      </p:sp>
      <p:sp>
        <p:nvSpPr>
          <p:cNvPr id="6" name="TextBox 5"/>
          <p:cNvSpPr txBox="1"/>
          <p:nvPr/>
        </p:nvSpPr>
        <p:spPr>
          <a:xfrm>
            <a:off x="7168449" y="1762515"/>
            <a:ext cx="3240470" cy="584775"/>
          </a:xfrm>
          <a:prstGeom prst="rect">
            <a:avLst/>
          </a:prstGeom>
          <a:noFill/>
        </p:spPr>
        <p:txBody>
          <a:bodyPr wrap="square" rtlCol="0">
            <a:spAutoFit/>
          </a:bodyPr>
          <a:lstStyle/>
          <a:p>
            <a:pPr algn="r"/>
            <a:r>
              <a:rPr lang="en-US" sz="3200" dirty="0" smtClean="0">
                <a:solidFill>
                  <a:schemeClr val="bg1">
                    <a:lumMod val="95000"/>
                  </a:schemeClr>
                </a:solidFill>
                <a:effectLst>
                  <a:outerShdw blurRad="63500" dist="88900" dir="2700000" algn="tl" rotWithShape="0">
                    <a:prstClr val="black">
                      <a:alpha val="40000"/>
                    </a:prstClr>
                  </a:outerShdw>
                </a:effectLst>
                <a:latin typeface="Arial Black" panose="020B0A04020102020204" pitchFamily="34" charset="0"/>
              </a:rPr>
              <a:t>2.0.1</a:t>
            </a:r>
            <a:endParaRPr lang="en-US" sz="3200" dirty="0">
              <a:solidFill>
                <a:schemeClr val="bg1">
                  <a:lumMod val="95000"/>
                </a:schemeClr>
              </a:solidFill>
              <a:effectLst>
                <a:outerShdw blurRad="63500" dist="88900" dir="2700000" algn="tl" rotWithShape="0">
                  <a:prstClr val="black">
                    <a:alpha val="40000"/>
                  </a:prstClr>
                </a:outerShdw>
              </a:effectLst>
              <a:latin typeface="Arial Black" panose="020B0A04020102020204" pitchFamily="34" charset="0"/>
            </a:endParaRPr>
          </a:p>
        </p:txBody>
      </p:sp>
      <p:sp>
        <p:nvSpPr>
          <p:cNvPr id="7" name="TextBox 6"/>
          <p:cNvSpPr txBox="1"/>
          <p:nvPr/>
        </p:nvSpPr>
        <p:spPr>
          <a:xfrm>
            <a:off x="832130" y="4889841"/>
            <a:ext cx="7457798" cy="1384995"/>
          </a:xfrm>
          <a:prstGeom prst="rect">
            <a:avLst/>
          </a:prstGeom>
          <a:noFill/>
        </p:spPr>
        <p:txBody>
          <a:bodyPr wrap="square" rtlCol="0">
            <a:spAutoFit/>
          </a:bodyPr>
          <a:lstStyle/>
          <a:p>
            <a:r>
              <a:rPr lang="en-US" sz="1200" dirty="0">
                <a:solidFill>
                  <a:schemeClr val="bg1">
                    <a:lumMod val="95000"/>
                  </a:schemeClr>
                </a:solidFill>
                <a:latin typeface="Arial" panose="020B0604020202020204" pitchFamily="34" charset="0"/>
                <a:cs typeface="Arial" panose="020B0604020202020204" pitchFamily="34" charset="0"/>
              </a:rPr>
              <a:t>This software has been approved for release by the U.S. Geological </a:t>
            </a:r>
            <a:r>
              <a:rPr lang="en-US" sz="1200" dirty="0" smtClean="0">
                <a:solidFill>
                  <a:schemeClr val="bg1">
                    <a:lumMod val="95000"/>
                  </a:schemeClr>
                </a:solidFill>
                <a:latin typeface="Arial" panose="020B0604020202020204" pitchFamily="34" charset="0"/>
                <a:cs typeface="Arial" panose="020B0604020202020204" pitchFamily="34" charset="0"/>
              </a:rPr>
              <a:t>Survey (USGS</a:t>
            </a:r>
            <a:r>
              <a:rPr lang="en-US" sz="1200" dirty="0">
                <a:solidFill>
                  <a:schemeClr val="bg1">
                    <a:lumMod val="95000"/>
                  </a:schemeClr>
                </a:solidFill>
                <a:latin typeface="Arial" panose="020B0604020202020204" pitchFamily="34" charset="0"/>
                <a:cs typeface="Arial" panose="020B0604020202020204" pitchFamily="34" charset="0"/>
              </a:rPr>
              <a:t>). Although the software has been subjected to rigorous review, the </a:t>
            </a:r>
            <a:r>
              <a:rPr lang="en-US" sz="1200" dirty="0" smtClean="0">
                <a:solidFill>
                  <a:schemeClr val="bg1">
                    <a:lumMod val="95000"/>
                  </a:schemeClr>
                </a:solidFill>
                <a:latin typeface="Arial" panose="020B0604020202020204" pitchFamily="34" charset="0"/>
                <a:cs typeface="Arial" panose="020B0604020202020204" pitchFamily="34" charset="0"/>
              </a:rPr>
              <a:t>USGS reserves </a:t>
            </a:r>
            <a:r>
              <a:rPr lang="en-US" sz="1200" dirty="0">
                <a:solidFill>
                  <a:schemeClr val="bg1">
                    <a:lumMod val="95000"/>
                  </a:schemeClr>
                </a:solidFill>
                <a:latin typeface="Arial" panose="020B0604020202020204" pitchFamily="34" charset="0"/>
                <a:cs typeface="Arial" panose="020B0604020202020204" pitchFamily="34" charset="0"/>
              </a:rPr>
              <a:t>the right to update the software as </a:t>
            </a:r>
            <a:r>
              <a:rPr lang="en-US" sz="1200" dirty="0" smtClean="0">
                <a:solidFill>
                  <a:schemeClr val="bg1">
                    <a:lumMod val="95000"/>
                  </a:schemeClr>
                </a:solidFill>
                <a:latin typeface="Arial" panose="020B0604020202020204" pitchFamily="34" charset="0"/>
                <a:cs typeface="Arial" panose="020B0604020202020204" pitchFamily="34" charset="0"/>
              </a:rPr>
              <a:t>needed pursuant </a:t>
            </a:r>
            <a:r>
              <a:rPr lang="en-US" sz="1200" dirty="0">
                <a:solidFill>
                  <a:schemeClr val="bg1">
                    <a:lumMod val="95000"/>
                  </a:schemeClr>
                </a:solidFill>
                <a:latin typeface="Arial" panose="020B0604020202020204" pitchFamily="34" charset="0"/>
                <a:cs typeface="Arial" panose="020B0604020202020204" pitchFamily="34" charset="0"/>
              </a:rPr>
              <a:t>to further </a:t>
            </a:r>
            <a:r>
              <a:rPr lang="en-US" sz="1200" dirty="0" smtClean="0">
                <a:solidFill>
                  <a:schemeClr val="bg1">
                    <a:lumMod val="95000"/>
                  </a:schemeClr>
                </a:solidFill>
                <a:latin typeface="Arial" panose="020B0604020202020204" pitchFamily="34" charset="0"/>
                <a:cs typeface="Arial" panose="020B0604020202020204" pitchFamily="34" charset="0"/>
              </a:rPr>
              <a:t>analysis and </a:t>
            </a:r>
            <a:r>
              <a:rPr lang="en-US" sz="1200" dirty="0">
                <a:solidFill>
                  <a:schemeClr val="bg1">
                    <a:lumMod val="95000"/>
                  </a:schemeClr>
                </a:solidFill>
                <a:latin typeface="Arial" panose="020B0604020202020204" pitchFamily="34" charset="0"/>
                <a:cs typeface="Arial" panose="020B0604020202020204" pitchFamily="34" charset="0"/>
              </a:rPr>
              <a:t>review. No warranty, expressed or implied, is made by the USGS or the </a:t>
            </a:r>
            <a:r>
              <a:rPr lang="en-US" sz="1200" dirty="0" smtClean="0">
                <a:solidFill>
                  <a:schemeClr val="bg1">
                    <a:lumMod val="95000"/>
                  </a:schemeClr>
                </a:solidFill>
                <a:latin typeface="Arial" panose="020B0604020202020204" pitchFamily="34" charset="0"/>
                <a:cs typeface="Arial" panose="020B0604020202020204" pitchFamily="34" charset="0"/>
              </a:rPr>
              <a:t>U.S. Government </a:t>
            </a:r>
            <a:r>
              <a:rPr lang="en-US" sz="1200" dirty="0">
                <a:solidFill>
                  <a:schemeClr val="bg1">
                    <a:lumMod val="95000"/>
                  </a:schemeClr>
                </a:solidFill>
                <a:latin typeface="Arial" panose="020B0604020202020204" pitchFamily="34" charset="0"/>
                <a:cs typeface="Arial" panose="020B0604020202020204" pitchFamily="34" charset="0"/>
              </a:rPr>
              <a:t>as to the functionality of the software and related material </a:t>
            </a:r>
            <a:r>
              <a:rPr lang="en-US" sz="1200" dirty="0" smtClean="0">
                <a:solidFill>
                  <a:schemeClr val="bg1">
                    <a:lumMod val="95000"/>
                  </a:schemeClr>
                </a:solidFill>
                <a:latin typeface="Arial" panose="020B0604020202020204" pitchFamily="34" charset="0"/>
                <a:cs typeface="Arial" panose="020B0604020202020204" pitchFamily="34" charset="0"/>
              </a:rPr>
              <a:t>nor shall </a:t>
            </a:r>
            <a:r>
              <a:rPr lang="en-US" sz="1200" dirty="0">
                <a:solidFill>
                  <a:schemeClr val="bg1">
                    <a:lumMod val="95000"/>
                  </a:schemeClr>
                </a:solidFill>
                <a:latin typeface="Arial" panose="020B0604020202020204" pitchFamily="34" charset="0"/>
                <a:cs typeface="Arial" panose="020B0604020202020204" pitchFamily="34" charset="0"/>
              </a:rPr>
              <a:t>the fact of </a:t>
            </a:r>
            <a:r>
              <a:rPr lang="en-US" sz="1200" dirty="0" smtClean="0">
                <a:solidFill>
                  <a:schemeClr val="bg1">
                    <a:lumMod val="95000"/>
                  </a:schemeClr>
                </a:solidFill>
                <a:latin typeface="Arial" panose="020B0604020202020204" pitchFamily="34" charset="0"/>
                <a:cs typeface="Arial" panose="020B0604020202020204" pitchFamily="34" charset="0"/>
              </a:rPr>
              <a:t>release constitute </a:t>
            </a:r>
            <a:r>
              <a:rPr lang="en-US" sz="1200" dirty="0">
                <a:solidFill>
                  <a:schemeClr val="bg1">
                    <a:lumMod val="95000"/>
                  </a:schemeClr>
                </a:solidFill>
                <a:latin typeface="Arial" panose="020B0604020202020204" pitchFamily="34" charset="0"/>
                <a:cs typeface="Arial" panose="020B0604020202020204" pitchFamily="34" charset="0"/>
              </a:rPr>
              <a:t>any such warranty. Furthermore, </a:t>
            </a:r>
            <a:r>
              <a:rPr lang="en-US" sz="1200" dirty="0" smtClean="0">
                <a:solidFill>
                  <a:schemeClr val="bg1">
                    <a:lumMod val="95000"/>
                  </a:schemeClr>
                </a:solidFill>
                <a:latin typeface="Arial" panose="020B0604020202020204" pitchFamily="34" charset="0"/>
                <a:cs typeface="Arial" panose="020B0604020202020204" pitchFamily="34" charset="0"/>
              </a:rPr>
              <a:t>the software </a:t>
            </a:r>
            <a:r>
              <a:rPr lang="en-US" sz="1200" dirty="0">
                <a:solidFill>
                  <a:schemeClr val="bg1">
                    <a:lumMod val="95000"/>
                  </a:schemeClr>
                </a:solidFill>
                <a:latin typeface="Arial" panose="020B0604020202020204" pitchFamily="34" charset="0"/>
                <a:cs typeface="Arial" panose="020B0604020202020204" pitchFamily="34" charset="0"/>
              </a:rPr>
              <a:t>is released on condition that neither the USGS nor the U.S. </a:t>
            </a:r>
            <a:r>
              <a:rPr lang="en-US" sz="1200" dirty="0" smtClean="0">
                <a:solidFill>
                  <a:schemeClr val="bg1">
                    <a:lumMod val="95000"/>
                  </a:schemeClr>
                </a:solidFill>
                <a:latin typeface="Arial" panose="020B0604020202020204" pitchFamily="34" charset="0"/>
                <a:cs typeface="Arial" panose="020B0604020202020204" pitchFamily="34" charset="0"/>
              </a:rPr>
              <a:t>Government shall </a:t>
            </a:r>
            <a:r>
              <a:rPr lang="en-US" sz="1200" dirty="0">
                <a:solidFill>
                  <a:schemeClr val="bg1">
                    <a:lumMod val="95000"/>
                  </a:schemeClr>
                </a:solidFill>
                <a:latin typeface="Arial" panose="020B0604020202020204" pitchFamily="34" charset="0"/>
                <a:cs typeface="Arial" panose="020B0604020202020204" pitchFamily="34" charset="0"/>
              </a:rPr>
              <a:t>be held liable for any damages resulting from its authorized or</a:t>
            </a:r>
          </a:p>
          <a:p>
            <a:r>
              <a:rPr lang="en-US" sz="1200" dirty="0">
                <a:solidFill>
                  <a:schemeClr val="bg1">
                    <a:lumMod val="95000"/>
                  </a:schemeClr>
                </a:solidFill>
                <a:latin typeface="Arial" panose="020B0604020202020204" pitchFamily="34" charset="0"/>
                <a:cs typeface="Arial" panose="020B0604020202020204" pitchFamily="34" charset="0"/>
              </a:rPr>
              <a:t>unauthorized use.</a:t>
            </a:r>
          </a:p>
        </p:txBody>
      </p:sp>
      <p:pic>
        <p:nvPicPr>
          <p:cNvPr id="1028" name="Picture 4" descr="Image result for usgs logo whit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69825" y="4982175"/>
            <a:ext cx="2748844" cy="1200329"/>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706161" y="480060"/>
            <a:ext cx="10692405" cy="5867400"/>
          </a:xfrm>
          <a:prstGeom prst="rect">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226521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715</TotalTime>
  <Words>235</Words>
  <Application>Microsoft Office PowerPoint</Application>
  <PresentationFormat>Widescreen</PresentationFormat>
  <Paragraphs>8</Paragraphs>
  <Slides>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Arial Black</vt:lpstr>
      <vt:lpstr>Calibri</vt:lpstr>
      <vt:lpstr>Calibri Light</vt:lpstr>
      <vt:lpstr>Office Theme</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Talbert, Colin</dc:creator>
  <cp:lastModifiedBy>Talbert, Colin</cp:lastModifiedBy>
  <cp:revision>19</cp:revision>
  <dcterms:created xsi:type="dcterms:W3CDTF">2017-04-28T14:00:38Z</dcterms:created>
  <dcterms:modified xsi:type="dcterms:W3CDTF">2017-11-16T21:03:52Z</dcterms:modified>
</cp:coreProperties>
</file>