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26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2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29" autoAdjust="0"/>
    <p:restoredTop sz="97461" autoAdjust="0"/>
  </p:normalViewPr>
  <p:slideViewPr>
    <p:cSldViewPr showGuides="1">
      <p:cViewPr varScale="1">
        <p:scale>
          <a:sx n="115" d="100"/>
          <a:sy n="115" d="100"/>
        </p:scale>
        <p:origin x="1446" y="84"/>
      </p:cViewPr>
      <p:guideLst>
        <p:guide orient="horz" pos="1026"/>
        <p:guide pos="2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21" d="100"/>
          <a:sy n="121" d="100"/>
        </p:scale>
        <p:origin x="4938" y="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E1389CC-567B-462D-9606-5A6D48725E1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2223E6-8DEC-4459-8B52-D06E9BD3DAD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9E86A-6679-4EC8-847C-9F954F45BF68}" type="datetimeFigureOut">
              <a:rPr lang="de-DE" smtClean="0"/>
              <a:t>13.01.2021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DE09F90-192B-4C21-A710-7EFC4BA93B8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77B6243-ABD9-472E-9641-6E7B2B863DE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48E8B7-5326-4A3E-8AE4-83D3CDA8A9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65754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3C419-10E8-4216-A6CC-B7C8A23909AD}" type="datetimeFigureOut">
              <a:rPr lang="de-DE" smtClean="0"/>
              <a:t>13.01.2021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6CAD1-FD47-46B0-9C16-1B81F4E690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325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6286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0858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5430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002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6CAD1-FD47-46B0-9C16-1B81F4E690E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0220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E713E3ED-78BF-4AEF-A5C2-46B7E751DB0E}"/>
              </a:ext>
            </a:extLst>
          </p:cNvPr>
          <p:cNvSpPr/>
          <p:nvPr userDrawn="1"/>
        </p:nvSpPr>
        <p:spPr>
          <a:xfrm>
            <a:off x="1" y="380577"/>
            <a:ext cx="9906000" cy="50286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 noProof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4225" y="537344"/>
            <a:ext cx="8456577" cy="62340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114000"/>
              </a:lnSpc>
              <a:defRPr sz="2400" spc="0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9453" y="2444703"/>
            <a:ext cx="8456576" cy="5167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cap="all" spc="65" baseline="0">
                <a:solidFill>
                  <a:schemeClr val="bg1"/>
                </a:solidFill>
              </a:defRPr>
            </a:lvl1pPr>
            <a:lvl2pPr marL="495328" indent="0" algn="ctr">
              <a:buNone/>
              <a:defRPr sz="2167"/>
            </a:lvl2pPr>
            <a:lvl3pPr marL="990657" indent="0" algn="ctr">
              <a:buNone/>
              <a:defRPr sz="1950"/>
            </a:lvl3pPr>
            <a:lvl4pPr marL="1485984" indent="0" algn="ctr">
              <a:buNone/>
              <a:defRPr sz="1733"/>
            </a:lvl4pPr>
            <a:lvl5pPr marL="1981313" indent="0" algn="ctr">
              <a:buNone/>
              <a:defRPr sz="1733"/>
            </a:lvl5pPr>
            <a:lvl6pPr marL="2476641" indent="0" algn="ctr">
              <a:buNone/>
              <a:defRPr sz="1733"/>
            </a:lvl6pPr>
            <a:lvl7pPr marL="2971970" indent="0" algn="ctr">
              <a:buNone/>
              <a:defRPr sz="1733"/>
            </a:lvl7pPr>
            <a:lvl8pPr marL="3467297" indent="0" algn="ctr">
              <a:buNone/>
              <a:defRPr sz="1733"/>
            </a:lvl8pPr>
            <a:lvl9pPr marL="3962626" indent="0" algn="ctr">
              <a:buNone/>
              <a:defRPr sz="1733"/>
            </a:lvl9pPr>
          </a:lstStyle>
          <a:p>
            <a:r>
              <a:rPr lang="en-US" noProof="0" dirty="0"/>
              <a:t>Date  |  Name</a:t>
            </a:r>
          </a:p>
        </p:txBody>
      </p:sp>
      <p:pic>
        <p:nvPicPr>
          <p:cNvPr id="10" name="Grafik 13">
            <a:extLst>
              <a:ext uri="{FF2B5EF4-FFF2-40B4-BE49-F238E27FC236}">
                <a16:creationId xmlns:a16="http://schemas.microsoft.com/office/drawing/2014/main" id="{CD8EAD64-AF04-4C84-A4BD-DC7D236650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200" y="6192000"/>
            <a:ext cx="1922022" cy="548854"/>
          </a:xfrm>
          <a:prstGeom prst="rect">
            <a:avLst/>
          </a:prstGeom>
        </p:spPr>
      </p:pic>
      <p:pic>
        <p:nvPicPr>
          <p:cNvPr id="14" name="Grafik 7">
            <a:extLst>
              <a:ext uri="{FF2B5EF4-FFF2-40B4-BE49-F238E27FC236}">
                <a16:creationId xmlns:a16="http://schemas.microsoft.com/office/drawing/2014/main" id="{F1A4E5FA-E01B-487D-AF33-2995D0586B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16" y="6559200"/>
            <a:ext cx="2303553" cy="91462"/>
          </a:xfrm>
          <a:prstGeom prst="rect">
            <a:avLst/>
          </a:prstGeom>
        </p:spPr>
      </p:pic>
      <p:sp>
        <p:nvSpPr>
          <p:cNvPr id="16" name="Untertitel 2">
            <a:extLst>
              <a:ext uri="{FF2B5EF4-FFF2-40B4-BE49-F238E27FC236}">
                <a16:creationId xmlns:a16="http://schemas.microsoft.com/office/drawing/2014/main" id="{EEE304FD-5CB5-4A27-B953-09ADE21E98ED}"/>
              </a:ext>
            </a:extLst>
          </p:cNvPr>
          <p:cNvSpPr txBox="1">
            <a:spLocks/>
          </p:cNvSpPr>
          <p:nvPr userDrawn="1"/>
        </p:nvSpPr>
        <p:spPr>
          <a:xfrm>
            <a:off x="726585" y="4604152"/>
            <a:ext cx="8456579" cy="3600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1600" kern="1200" cap="all" spc="64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84998" indent="0" algn="ctr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21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9996" indent="0" algn="ctr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19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54993" indent="0" algn="ctr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9991" indent="0" algn="ctr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24989" indent="0" algn="ctr" defTabSz="969996" rtl="0" eaLnBrk="1" latinLnBrk="0" hangingPunct="1">
              <a:lnSpc>
                <a:spcPct val="90000"/>
              </a:lnSpc>
              <a:spcBef>
                <a:spcPts val="530"/>
              </a:spcBef>
              <a:buFont typeface="Arial" panose="020B060402020202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09987" indent="0" algn="ctr" defTabSz="969996" rtl="0" eaLnBrk="1" latinLnBrk="0" hangingPunct="1">
              <a:lnSpc>
                <a:spcPct val="90000"/>
              </a:lnSpc>
              <a:spcBef>
                <a:spcPts val="530"/>
              </a:spcBef>
              <a:buFont typeface="Arial" panose="020B060402020202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94984" indent="0" algn="ctr" defTabSz="969996" rtl="0" eaLnBrk="1" latinLnBrk="0" hangingPunct="1">
              <a:lnSpc>
                <a:spcPct val="90000"/>
              </a:lnSpc>
              <a:spcBef>
                <a:spcPts val="530"/>
              </a:spcBef>
              <a:buFont typeface="Arial" panose="020B060402020202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79982" indent="0" algn="ctr" defTabSz="969996" rtl="0" eaLnBrk="1" latinLnBrk="0" hangingPunct="1">
              <a:lnSpc>
                <a:spcPct val="90000"/>
              </a:lnSpc>
              <a:spcBef>
                <a:spcPts val="530"/>
              </a:spcBef>
              <a:buFont typeface="Arial" panose="020B060402020202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0" cap="none" baseline="0" noProof="0" dirty="0" smtClean="0"/>
              <a:t>IEK-3: Techno-Economic Systems Analysis</a:t>
            </a:r>
            <a:endParaRPr lang="en-US" sz="1600" b="0" cap="none" baseline="0" noProof="0" dirty="0"/>
          </a:p>
        </p:txBody>
      </p:sp>
    </p:spTree>
    <p:extLst>
      <p:ext uri="{BB962C8B-B14F-4D97-AF65-F5344CB8AC3E}">
        <p14:creationId xmlns:p14="http://schemas.microsoft.com/office/powerpoint/2010/main" val="23896043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57" userDrawn="1">
          <p15:clr>
            <a:srgbClr val="FBAE40"/>
          </p15:clr>
        </p15:guide>
        <p15:guide id="2" pos="578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FE469CE-573C-4BA6-B213-E4A5950FA4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3971" y="322022"/>
            <a:ext cx="9116951" cy="442682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de-DE" dirty="0"/>
              <a:t>Headline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70266CD-A41F-49F7-9D98-4209AA883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4979" y="6439491"/>
            <a:ext cx="432048" cy="2306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560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83DA6-F7AB-40BB-91D7-9F2137F2C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9ADD4C66-CCB1-45D4-AB14-B301104814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3971" y="6021388"/>
            <a:ext cx="7151417" cy="431800"/>
          </a:xfr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dirty="0"/>
              <a:t>Placeholder for references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662F51FF-E4F0-41FC-8FC2-26ADF34DC5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3971" y="1052736"/>
            <a:ext cx="9131029" cy="486606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266CD-A41F-49F7-9D98-4209AA883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4979" y="6439491"/>
            <a:ext cx="432048" cy="2306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7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70266CD-A41F-49F7-9D98-4209AA883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4979" y="6439491"/>
            <a:ext cx="432048" cy="2306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A52F4D17-1AD6-42D9-B93A-EB002C62F438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9" name="Grafik 9">
            <a:extLst>
              <a:ext uri="{FF2B5EF4-FFF2-40B4-BE49-F238E27FC236}">
                <a16:creationId xmlns:a16="http://schemas.microsoft.com/office/drawing/2014/main" id="{EAF7FF5F-7CD5-4C32-BB7A-2E24C7952AE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200" y="6192000"/>
            <a:ext cx="1922022" cy="548854"/>
          </a:xfrm>
          <a:prstGeom prst="rect">
            <a:avLst/>
          </a:prstGeom>
        </p:spPr>
      </p:pic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FE2AAA4B-C7FD-4739-AE96-822F44261205}"/>
              </a:ext>
            </a:extLst>
          </p:cNvPr>
          <p:cNvSpPr txBox="1">
            <a:spLocks/>
          </p:cNvSpPr>
          <p:nvPr userDrawn="1"/>
        </p:nvSpPr>
        <p:spPr>
          <a:xfrm>
            <a:off x="2997750" y="6449015"/>
            <a:ext cx="3750544" cy="22110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noProof="0" dirty="0" smtClean="0"/>
              <a:t>IEK-3: Techno-Economic Systems Analysis</a:t>
            </a:r>
            <a:endParaRPr lang="en-US" sz="1100" b="1" noProof="0" dirty="0"/>
          </a:p>
        </p:txBody>
      </p:sp>
      <p:pic>
        <p:nvPicPr>
          <p:cNvPr id="21" name="Grafik 6">
            <a:extLst>
              <a:ext uri="{FF2B5EF4-FFF2-40B4-BE49-F238E27FC236}">
                <a16:creationId xmlns:a16="http://schemas.microsoft.com/office/drawing/2014/main" id="{1A42DDE9-2901-4A80-99CD-BF27E488D35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16" y="6559200"/>
            <a:ext cx="2303553" cy="91462"/>
          </a:xfrm>
          <a:prstGeom prst="rect">
            <a:avLst/>
          </a:prstGeom>
        </p:spPr>
      </p:pic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D0E59E6C-3BD9-419B-B907-E627DABB2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971" y="322022"/>
            <a:ext cx="9116951" cy="44268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/>
              <a:t>Headline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5FA5AC7C-2CD3-41D9-AB7D-975F870B0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3971" y="1052736"/>
            <a:ext cx="9116951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2274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hf hdr="0" ftr="0"/>
  <p:txStyles>
    <p:titleStyle>
      <a:lvl1pPr algn="l" defTabSz="990657" rtl="0" eaLnBrk="1" latinLnBrk="0" hangingPunct="1">
        <a:lnSpc>
          <a:spcPct val="114000"/>
        </a:lnSpc>
        <a:spcBef>
          <a:spcPct val="0"/>
        </a:spcBef>
        <a:buNone/>
        <a:defRPr sz="2000" b="1" kern="1200" cap="none" spc="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47664" indent="-247664" algn="l" defTabSz="990657" rtl="0" eaLnBrk="1" latinLnBrk="0" hangingPunct="1">
        <a:lnSpc>
          <a:spcPct val="113000"/>
        </a:lnSpc>
        <a:spcBef>
          <a:spcPts val="0"/>
        </a:spcBef>
        <a:spcAft>
          <a:spcPts val="613"/>
        </a:spcAft>
        <a:buClr>
          <a:schemeClr val="accent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88449" indent="-254544" algn="l" defTabSz="990657" rtl="0" eaLnBrk="1" latinLnBrk="0" hangingPunct="1">
        <a:lnSpc>
          <a:spcPct val="113000"/>
        </a:lnSpc>
        <a:spcBef>
          <a:spcPts val="0"/>
        </a:spcBef>
        <a:spcAft>
          <a:spcPts val="613"/>
        </a:spcAft>
        <a:buClr>
          <a:schemeClr val="accent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22353" indent="-233905" algn="l" defTabSz="990657" rtl="0" eaLnBrk="1" latinLnBrk="0" hangingPunct="1">
        <a:lnSpc>
          <a:spcPct val="113000"/>
        </a:lnSpc>
        <a:spcBef>
          <a:spcPts val="0"/>
        </a:spcBef>
        <a:spcAft>
          <a:spcPts val="613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0017" indent="-233905" algn="l" defTabSz="990657" rtl="0" eaLnBrk="1" latinLnBrk="0" hangingPunct="1">
        <a:lnSpc>
          <a:spcPct val="113000"/>
        </a:lnSpc>
        <a:spcBef>
          <a:spcPts val="0"/>
        </a:spcBef>
        <a:spcAft>
          <a:spcPts val="613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10802" indent="-233905" algn="l" defTabSz="990657" rtl="0" eaLnBrk="1" latinLnBrk="0" hangingPunct="1">
        <a:lnSpc>
          <a:spcPct val="113000"/>
        </a:lnSpc>
        <a:spcBef>
          <a:spcPts val="0"/>
        </a:spcBef>
        <a:spcAft>
          <a:spcPts val="613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24305" indent="-247664" algn="l" defTabSz="990657" rtl="0" eaLnBrk="1" latinLnBrk="0" hangingPunct="1">
        <a:lnSpc>
          <a:spcPct val="90000"/>
        </a:lnSpc>
        <a:spcBef>
          <a:spcPts val="541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3219633" indent="-247664" algn="l" defTabSz="990657" rtl="0" eaLnBrk="1" latinLnBrk="0" hangingPunct="1">
        <a:lnSpc>
          <a:spcPct val="90000"/>
        </a:lnSpc>
        <a:spcBef>
          <a:spcPts val="541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714961" indent="-247664" algn="l" defTabSz="990657" rtl="0" eaLnBrk="1" latinLnBrk="0" hangingPunct="1">
        <a:lnSpc>
          <a:spcPct val="90000"/>
        </a:lnSpc>
        <a:spcBef>
          <a:spcPts val="541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4210290" indent="-247664" algn="l" defTabSz="990657" rtl="0" eaLnBrk="1" latinLnBrk="0" hangingPunct="1">
        <a:lnSpc>
          <a:spcPct val="90000"/>
        </a:lnSpc>
        <a:spcBef>
          <a:spcPts val="541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328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657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984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313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641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70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7297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626" algn="l" defTabSz="990657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26" userDrawn="1">
          <p15:clr>
            <a:srgbClr val="F26B43"/>
          </p15:clr>
        </p15:guide>
        <p15:guide id="2" pos="248" userDrawn="1">
          <p15:clr>
            <a:srgbClr val="F26B43"/>
          </p15:clr>
        </p15:guide>
        <p15:guide id="3" pos="5992" userDrawn="1">
          <p15:clr>
            <a:srgbClr val="F26B43"/>
          </p15:clr>
        </p15:guide>
        <p15:guide id="4" orient="horz" pos="278" userDrawn="1">
          <p15:clr>
            <a:srgbClr val="F26B43"/>
          </p15:clr>
        </p15:guide>
        <p15:guide id="6" pos="2935" userDrawn="1">
          <p15:clr>
            <a:srgbClr val="F26B43"/>
          </p15:clr>
        </p15:guide>
        <p15:guide id="7" pos="3305" userDrawn="1">
          <p15:clr>
            <a:srgbClr val="F26B43"/>
          </p15:clr>
        </p15:guide>
        <p15:guide id="8" orient="horz" pos="36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ECFF0-6A42-4C58-9DC9-9A9947B3B0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FINE </a:t>
            </a:r>
            <a:r>
              <a:rPr lang="en-US" dirty="0" err="1" smtClean="0"/>
              <a:t>AutarkyConstraint</a:t>
            </a:r>
            <a:r>
              <a:rPr lang="en-US" dirty="0" smtClean="0"/>
              <a:t> / </a:t>
            </a:r>
            <a:r>
              <a:rPr lang="en-US" dirty="0" err="1" smtClean="0"/>
              <a:t>LowerLimitConstraint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3DE413-2229-4F21-A748-2056968D90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14.01.2021 </a:t>
            </a:r>
            <a:r>
              <a:rPr lang="en-US" dirty="0"/>
              <a:t>| </a:t>
            </a:r>
            <a:r>
              <a:rPr lang="en-US" dirty="0" smtClean="0"/>
              <a:t>Stanley Risch</a:t>
            </a:r>
            <a:endParaRPr lang="en-US" dirty="0"/>
          </a:p>
        </p:txBody>
      </p:sp>
      <p:sp>
        <p:nvSpPr>
          <p:cNvPr id="5" name="Untertitel 2">
            <a:extLst>
              <a:ext uri="{FF2B5EF4-FFF2-40B4-BE49-F238E27FC236}">
                <a16:creationId xmlns:a16="http://schemas.microsoft.com/office/drawing/2014/main" id="{8BBC1A83-3785-4B1F-AC63-ED1C7A874FDD}"/>
              </a:ext>
            </a:extLst>
          </p:cNvPr>
          <p:cNvSpPr txBox="1">
            <a:spLocks/>
          </p:cNvSpPr>
          <p:nvPr/>
        </p:nvSpPr>
        <p:spPr>
          <a:xfrm>
            <a:off x="723600" y="4280396"/>
            <a:ext cx="8456579" cy="3007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1600" kern="1200" cap="all" spc="64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84998" indent="0" algn="ctr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21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9996" indent="0" algn="ctr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19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54993" indent="0" algn="ctr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9991" indent="0" algn="ctr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24989" indent="0" algn="ctr" defTabSz="969996" rtl="0" eaLnBrk="1" latinLnBrk="0" hangingPunct="1">
              <a:lnSpc>
                <a:spcPct val="90000"/>
              </a:lnSpc>
              <a:spcBef>
                <a:spcPts val="530"/>
              </a:spcBef>
              <a:buFont typeface="Arial" panose="020B060402020202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09987" indent="0" algn="ctr" defTabSz="969996" rtl="0" eaLnBrk="1" latinLnBrk="0" hangingPunct="1">
              <a:lnSpc>
                <a:spcPct val="90000"/>
              </a:lnSpc>
              <a:spcBef>
                <a:spcPts val="530"/>
              </a:spcBef>
              <a:buFont typeface="Arial" panose="020B060402020202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94984" indent="0" algn="ctr" defTabSz="969996" rtl="0" eaLnBrk="1" latinLnBrk="0" hangingPunct="1">
              <a:lnSpc>
                <a:spcPct val="90000"/>
              </a:lnSpc>
              <a:spcBef>
                <a:spcPts val="530"/>
              </a:spcBef>
              <a:buFont typeface="Arial" panose="020B060402020202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79982" indent="0" algn="ctr" defTabSz="969996" rtl="0" eaLnBrk="1" latinLnBrk="0" hangingPunct="1">
              <a:lnSpc>
                <a:spcPct val="90000"/>
              </a:lnSpc>
              <a:spcBef>
                <a:spcPts val="530"/>
              </a:spcBef>
              <a:buFont typeface="Arial" panose="020B060402020202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s.risch@fz-juelich.de</a:t>
            </a:r>
            <a:endParaRPr lang="en-US" sz="14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D187ECF2-D84A-4D7C-A88D-025259E692AC}"/>
              </a:ext>
            </a:extLst>
          </p:cNvPr>
          <p:cNvSpPr txBox="1">
            <a:spLocks/>
          </p:cNvSpPr>
          <p:nvPr/>
        </p:nvSpPr>
        <p:spPr>
          <a:xfrm>
            <a:off x="726585" y="3056260"/>
            <a:ext cx="8456579" cy="7327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1600" kern="1200" cap="all" spc="64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84998" indent="0" algn="ctr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212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9996" indent="0" algn="ctr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19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54993" indent="0" algn="ctr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9991" indent="0" algn="ctr" defTabSz="969996" rtl="0" eaLnBrk="1" latinLnBrk="0" hangingPunct="1">
              <a:lnSpc>
                <a:spcPct val="113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24989" indent="0" algn="ctr" defTabSz="969996" rtl="0" eaLnBrk="1" latinLnBrk="0" hangingPunct="1">
              <a:lnSpc>
                <a:spcPct val="90000"/>
              </a:lnSpc>
              <a:spcBef>
                <a:spcPts val="530"/>
              </a:spcBef>
              <a:buFont typeface="Arial" panose="020B060402020202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09987" indent="0" algn="ctr" defTabSz="969996" rtl="0" eaLnBrk="1" latinLnBrk="0" hangingPunct="1">
              <a:lnSpc>
                <a:spcPct val="90000"/>
              </a:lnSpc>
              <a:spcBef>
                <a:spcPts val="530"/>
              </a:spcBef>
              <a:buFont typeface="Arial" panose="020B060402020202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94984" indent="0" algn="ctr" defTabSz="969996" rtl="0" eaLnBrk="1" latinLnBrk="0" hangingPunct="1">
              <a:lnSpc>
                <a:spcPct val="90000"/>
              </a:lnSpc>
              <a:spcBef>
                <a:spcPts val="530"/>
              </a:spcBef>
              <a:buFont typeface="Arial" panose="020B060402020202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79982" indent="0" algn="ctr" defTabSz="969996" rtl="0" eaLnBrk="1" latinLnBrk="0" hangingPunct="1">
              <a:lnSpc>
                <a:spcPct val="90000"/>
              </a:lnSpc>
              <a:spcBef>
                <a:spcPts val="530"/>
              </a:spcBef>
              <a:buFont typeface="Arial" panose="020B0604020202020204" pitchFamily="34" charset="0"/>
              <a:buNone/>
              <a:defRPr sz="16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FINE Developer Exchange</a:t>
            </a:r>
            <a:endParaRPr lang="de-DE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71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el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095016"/>
              </p:ext>
            </p:extLst>
          </p:nvPr>
        </p:nvGraphicFramePr>
        <p:xfrm>
          <a:off x="581613" y="4279347"/>
          <a:ext cx="4124422" cy="11277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03582">
                  <a:extLst>
                    <a:ext uri="{9D8B030D-6E8A-4147-A177-3AD203B41FA5}">
                      <a16:colId xmlns:a16="http://schemas.microsoft.com/office/drawing/2014/main" val="3449248829"/>
                    </a:ext>
                  </a:extLst>
                </a:gridCol>
                <a:gridCol w="2320459">
                  <a:extLst>
                    <a:ext uri="{9D8B030D-6E8A-4147-A177-3AD203B41FA5}">
                      <a16:colId xmlns:a16="http://schemas.microsoft.com/office/drawing/2014/main" val="1090279525"/>
                    </a:ext>
                  </a:extLst>
                </a:gridCol>
                <a:gridCol w="400381">
                  <a:extLst>
                    <a:ext uri="{9D8B030D-6E8A-4147-A177-3AD203B41FA5}">
                      <a16:colId xmlns:a16="http://schemas.microsoft.com/office/drawing/2014/main" val="566133285"/>
                    </a:ext>
                  </a:extLst>
                </a:gridCol>
              </a:tblGrid>
              <a:tr h="254587"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i="1" dirty="0" err="1" smtClean="0">
                          <a:solidFill>
                            <a:schemeClr val="tx1"/>
                          </a:solidFill>
                        </a:rPr>
                        <a:t>Regions</a:t>
                      </a:r>
                      <a:r>
                        <a:rPr lang="de-DE" sz="1400" b="0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400" b="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400" b="0" i="1" dirty="0" smtClean="0">
                          <a:solidFill>
                            <a:schemeClr val="tx1"/>
                          </a:solidFill>
                        </a:rPr>
                        <a:t>(e.g. ‚Region1‘)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i="1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de-DE" sz="14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640096"/>
                  </a:ext>
                </a:extLst>
              </a:tr>
              <a:tr h="432798">
                <a:tc>
                  <a:txBody>
                    <a:bodyPr/>
                    <a:lstStyle/>
                    <a:p>
                      <a:pPr marL="0" marR="0" lvl="0" indent="0" algn="l" defTabSz="9906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autarkyID</a:t>
                      </a:r>
                      <a:r>
                        <a:rPr lang="de-DE" sz="1400" b="0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9906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1" dirty="0" smtClean="0">
                          <a:solidFill>
                            <a:schemeClr val="tx1"/>
                          </a:solidFill>
                        </a:rPr>
                        <a:t>(e.g. ‚</a:t>
                      </a:r>
                      <a:r>
                        <a:rPr lang="de-DE" sz="1400" b="0" i="1" dirty="0" err="1" smtClean="0">
                          <a:solidFill>
                            <a:schemeClr val="tx1"/>
                          </a:solidFill>
                        </a:rPr>
                        <a:t>el</a:t>
                      </a:r>
                      <a:r>
                        <a:rPr lang="de-DE" sz="1400" b="0" i="1" dirty="0" smtClean="0">
                          <a:solidFill>
                            <a:schemeClr val="tx1"/>
                          </a:solidFill>
                        </a:rPr>
                        <a:t>.‘)</a:t>
                      </a:r>
                      <a:endParaRPr lang="de-DE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i="1" dirty="0" err="1" smtClean="0"/>
                        <a:t>autarkyLimit</a:t>
                      </a:r>
                      <a:r>
                        <a:rPr lang="de-DE" sz="1400" i="1" dirty="0" smtClean="0"/>
                        <a:t> in</a:t>
                      </a:r>
                      <a:r>
                        <a:rPr lang="de-DE" sz="1400" i="1" baseline="0" dirty="0" smtClean="0"/>
                        <a:t> </a:t>
                      </a:r>
                      <a:r>
                        <a:rPr lang="de-DE" sz="1400" i="1" baseline="0" dirty="0" err="1" smtClean="0"/>
                        <a:t>unit</a:t>
                      </a:r>
                      <a:r>
                        <a:rPr lang="de-DE" sz="1400" i="1" baseline="0" dirty="0" smtClean="0"/>
                        <a:t> </a:t>
                      </a:r>
                      <a:r>
                        <a:rPr lang="de-DE" sz="1400" i="1" baseline="0" dirty="0" err="1" smtClean="0"/>
                        <a:t>of</a:t>
                      </a:r>
                      <a:r>
                        <a:rPr lang="de-DE" sz="1400" i="1" baseline="0" dirty="0" smtClean="0"/>
                        <a:t> </a:t>
                      </a:r>
                      <a:r>
                        <a:rPr lang="de-DE" sz="1400" i="1" baseline="0" dirty="0" err="1" smtClean="0"/>
                        <a:t>commodity</a:t>
                      </a:r>
                      <a:endParaRPr lang="de-DE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3382502"/>
                  </a:ext>
                </a:extLst>
              </a:tr>
              <a:tr h="254587">
                <a:tc>
                  <a:txBody>
                    <a:bodyPr/>
                    <a:lstStyle/>
                    <a:p>
                      <a:r>
                        <a:rPr lang="de-DE" sz="1400" i="1" dirty="0" smtClean="0"/>
                        <a:t>…</a:t>
                      </a:r>
                      <a:endParaRPr lang="de-DE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0077486"/>
                  </a:ext>
                </a:extLst>
              </a:tr>
            </a:tbl>
          </a:graphicData>
        </a:graphic>
      </p:graphicFrame>
      <p:sp>
        <p:nvSpPr>
          <p:cNvPr id="15" name="Rechteck 14"/>
          <p:cNvSpPr/>
          <p:nvPr/>
        </p:nvSpPr>
        <p:spPr>
          <a:xfrm>
            <a:off x="488503" y="1916832"/>
            <a:ext cx="4752528" cy="6177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455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Wingdings" panose="05000000000000000000" pitchFamily="2" charset="2"/>
              <a:buChar char="§"/>
            </a:pPr>
            <a:r>
              <a:rPr lang="de-DE" sz="1600" dirty="0" err="1" smtClean="0">
                <a:solidFill>
                  <a:prstClr val="black"/>
                </a:solidFill>
              </a:rPr>
              <a:t>Corresponds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to</a:t>
            </a:r>
            <a:r>
              <a:rPr lang="de-DE" sz="1600" dirty="0" smtClean="0">
                <a:solidFill>
                  <a:prstClr val="black"/>
                </a:solidFill>
              </a:rPr>
              <a:t> „</a:t>
            </a:r>
            <a:r>
              <a:rPr lang="de-DE" sz="1600" dirty="0" err="1" smtClean="0">
                <a:solidFill>
                  <a:prstClr val="black"/>
                </a:solidFill>
              </a:rPr>
              <a:t>balanced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autarky</a:t>
            </a:r>
            <a:r>
              <a:rPr lang="de-DE" sz="1600" dirty="0" smtClean="0">
                <a:solidFill>
                  <a:prstClr val="black"/>
                </a:solidFill>
              </a:rPr>
              <a:t>“:</a:t>
            </a:r>
          </a:p>
          <a:p>
            <a:pPr marL="62455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Wingdings" panose="05000000000000000000" pitchFamily="2" charset="2"/>
              <a:buChar char="§"/>
            </a:pPr>
            <a:endParaRPr lang="de-DE" sz="1600" dirty="0" smtClean="0">
              <a:solidFill>
                <a:prstClr val="black"/>
              </a:solidFill>
            </a:endParaRPr>
          </a:p>
          <a:p>
            <a:pPr marL="62455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Wingdings" panose="05000000000000000000" pitchFamily="2" charset="2"/>
              <a:buChar char="§"/>
            </a:pPr>
            <a:endParaRPr lang="de-DE" sz="1600" dirty="0" smtClean="0">
              <a:solidFill>
                <a:prstClr val="black"/>
              </a:solidFill>
            </a:endParaRPr>
          </a:p>
          <a:p>
            <a:pPr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</a:pPr>
            <a:endParaRPr lang="de-DE" sz="1600" dirty="0" smtClean="0">
              <a:solidFill>
                <a:prstClr val="black"/>
              </a:solidFill>
            </a:endParaRPr>
          </a:p>
          <a:p>
            <a:pPr marL="62455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Wingdings" panose="05000000000000000000" pitchFamily="2" charset="2"/>
              <a:buChar char="§"/>
            </a:pPr>
            <a:r>
              <a:rPr lang="de-DE" sz="1600" dirty="0" err="1" smtClean="0">
                <a:solidFill>
                  <a:prstClr val="black"/>
                </a:solidFill>
              </a:rPr>
              <a:t>Usage</a:t>
            </a:r>
            <a:r>
              <a:rPr lang="de-DE" sz="1600" dirty="0" smtClean="0">
                <a:solidFill>
                  <a:prstClr val="black"/>
                </a:solidFill>
              </a:rPr>
              <a:t> in FINE:</a:t>
            </a:r>
          </a:p>
          <a:p>
            <a:pPr marL="519655" lvl="1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Arial" panose="020B0604020202020204" pitchFamily="34" charset="0"/>
              <a:buChar char="•"/>
            </a:pPr>
            <a:r>
              <a:rPr lang="de-DE" sz="1600" i="1" dirty="0" err="1" smtClean="0">
                <a:solidFill>
                  <a:prstClr val="black"/>
                </a:solidFill>
              </a:rPr>
              <a:t>EnergySystemModel</a:t>
            </a:r>
            <a:r>
              <a:rPr lang="de-DE" sz="1600" i="1" dirty="0" smtClean="0">
                <a:solidFill>
                  <a:prstClr val="black"/>
                </a:solidFill>
              </a:rPr>
              <a:t>(…, </a:t>
            </a:r>
            <a:r>
              <a:rPr lang="de-DE" sz="1600" i="1" dirty="0" err="1" smtClean="0">
                <a:solidFill>
                  <a:prstClr val="black"/>
                </a:solidFill>
              </a:rPr>
              <a:t>autarkyLimit</a:t>
            </a:r>
            <a:r>
              <a:rPr lang="de-DE" sz="1600" i="1" dirty="0" smtClean="0">
                <a:solidFill>
                  <a:prstClr val="black"/>
                </a:solidFill>
              </a:rPr>
              <a:t> )</a:t>
            </a:r>
          </a:p>
          <a:p>
            <a:pPr marL="519655" lvl="1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Arial" panose="020B0604020202020204" pitchFamily="34" charset="0"/>
              <a:buChar char="•"/>
            </a:pPr>
            <a:endParaRPr lang="de-DE" sz="1600" i="1" dirty="0">
              <a:solidFill>
                <a:prstClr val="black"/>
              </a:solidFill>
            </a:endParaRPr>
          </a:p>
          <a:p>
            <a:pPr marL="519655" lvl="1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Arial" panose="020B0604020202020204" pitchFamily="34" charset="0"/>
              <a:buChar char="•"/>
            </a:pPr>
            <a:endParaRPr lang="de-DE" sz="1600" i="1" dirty="0" smtClean="0">
              <a:solidFill>
                <a:prstClr val="black"/>
              </a:solidFill>
            </a:endParaRPr>
          </a:p>
          <a:p>
            <a:pPr marL="233905" lvl="1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</a:pPr>
            <a:endParaRPr lang="de-DE" sz="1600" i="1" dirty="0" smtClean="0">
              <a:solidFill>
                <a:prstClr val="black"/>
              </a:solidFill>
            </a:endParaRPr>
          </a:p>
          <a:p>
            <a:pPr marL="233905" lvl="1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</a:pPr>
            <a:endParaRPr lang="de-DE" sz="1600" i="1" dirty="0" smtClean="0">
              <a:solidFill>
                <a:prstClr val="black"/>
              </a:solidFill>
            </a:endParaRPr>
          </a:p>
          <a:p>
            <a:pPr marL="519655" lvl="1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Arial" panose="020B0604020202020204" pitchFamily="34" charset="0"/>
              <a:buChar char="•"/>
            </a:pPr>
            <a:r>
              <a:rPr lang="de-DE" sz="1600" i="1" dirty="0" smtClean="0">
                <a:solidFill>
                  <a:prstClr val="black"/>
                </a:solidFill>
              </a:rPr>
              <a:t>Sink(…, </a:t>
            </a:r>
            <a:r>
              <a:rPr lang="de-DE" sz="1600" i="1" dirty="0" err="1" smtClean="0">
                <a:solidFill>
                  <a:schemeClr val="accent3">
                    <a:lumMod val="50000"/>
                  </a:schemeClr>
                </a:solidFill>
              </a:rPr>
              <a:t>autarkyID</a:t>
            </a:r>
            <a:r>
              <a:rPr lang="de-DE" sz="1600" i="1" dirty="0" smtClean="0"/>
              <a:t>), </a:t>
            </a:r>
            <a:br>
              <a:rPr lang="de-DE" sz="1600" i="1" dirty="0" smtClean="0"/>
            </a:br>
            <a:r>
              <a:rPr lang="de-DE" sz="1600" i="1" dirty="0" smtClean="0"/>
              <a:t>Source(…, </a:t>
            </a:r>
            <a:r>
              <a:rPr lang="de-DE" sz="1600" i="1" dirty="0" err="1" smtClean="0">
                <a:solidFill>
                  <a:schemeClr val="accent3">
                    <a:lumMod val="50000"/>
                  </a:schemeClr>
                </a:solidFill>
              </a:rPr>
              <a:t>autarkyID</a:t>
            </a:r>
            <a:r>
              <a:rPr lang="de-DE" sz="1600" i="1" dirty="0" smtClean="0"/>
              <a:t>), </a:t>
            </a:r>
            <a:br>
              <a:rPr lang="de-DE" sz="1600" i="1" dirty="0" smtClean="0"/>
            </a:br>
            <a:r>
              <a:rPr lang="de-DE" sz="1600" i="1" dirty="0" smtClean="0"/>
              <a:t>Transmission(</a:t>
            </a:r>
            <a:r>
              <a:rPr lang="de-DE" sz="1600" i="1" dirty="0" smtClean="0">
                <a:solidFill>
                  <a:schemeClr val="accent3">
                    <a:lumMod val="50000"/>
                  </a:schemeClr>
                </a:solidFill>
              </a:rPr>
              <a:t>…, </a:t>
            </a:r>
            <a:r>
              <a:rPr lang="de-DE" sz="1600" i="1" dirty="0" err="1" smtClean="0">
                <a:solidFill>
                  <a:schemeClr val="accent3">
                    <a:lumMod val="50000"/>
                  </a:schemeClr>
                </a:solidFill>
              </a:rPr>
              <a:t>autarkyID</a:t>
            </a:r>
            <a:r>
              <a:rPr lang="de-DE" sz="1600" i="1" dirty="0" smtClean="0"/>
              <a:t>)</a:t>
            </a:r>
            <a:r>
              <a:rPr lang="de-DE" sz="1600" i="1" dirty="0" smtClean="0">
                <a:solidFill>
                  <a:prstClr val="black"/>
                </a:solidFill>
              </a:rPr>
              <a:t/>
            </a:r>
            <a:br>
              <a:rPr lang="de-DE" sz="1600" i="1" dirty="0" smtClean="0">
                <a:solidFill>
                  <a:prstClr val="black"/>
                </a:solidFill>
              </a:rPr>
            </a:br>
            <a:endParaRPr lang="de-DE" sz="1600" i="1" dirty="0" smtClean="0">
              <a:solidFill>
                <a:prstClr val="black"/>
              </a:solidFill>
            </a:endParaRPr>
          </a:p>
          <a:p>
            <a:pPr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</a:pPr>
            <a:endParaRPr lang="de-DE" sz="1600" dirty="0" smtClean="0">
              <a:solidFill>
                <a:prstClr val="black"/>
              </a:solidFill>
            </a:endParaRPr>
          </a:p>
          <a:p>
            <a:pPr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</a:pPr>
            <a:endParaRPr lang="de-DE" sz="1600" dirty="0">
              <a:solidFill>
                <a:prstClr val="black"/>
              </a:solidFill>
            </a:endParaRPr>
          </a:p>
          <a:p>
            <a:pPr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</a:pPr>
            <a:endParaRPr lang="de-DE" sz="1600" dirty="0" smtClean="0">
              <a:solidFill>
                <a:prstClr val="black"/>
              </a:solidFill>
            </a:endParaRPr>
          </a:p>
          <a:p>
            <a:pPr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</a:pPr>
            <a:endParaRPr lang="de-DE" sz="16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feld 26"/>
              <p:cNvSpPr txBox="1"/>
              <p:nvPr/>
            </p:nvSpPr>
            <p:spPr>
              <a:xfrm>
                <a:off x="210910" y="2978275"/>
                <a:ext cx="4968552" cy="11331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 defTabSz="990657">
                  <a:lnSpc>
                    <a:spcPct val="113000"/>
                  </a:lnSpc>
                  <a:spcAft>
                    <a:spcPts val="613"/>
                  </a:spcAft>
                  <a:buClr>
                    <a:srgbClr val="023D6B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𝑆𝑜𝑢𝑟𝑐𝑒𝑆𝑖𝑛𝑘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𝑜𝑝</m:t>
                          </m:r>
                          <m:r>
                            <a:rPr lang="de-DE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de-DE" sz="140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𝑇𝑟𝑎𝑛𝑠</m:t>
                          </m:r>
                          <m:r>
                            <a:rPr lang="de-DE" sz="1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de-DE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DE" sz="1400" i="1" smtClean="0">
                              <a:solidFill>
                                <a:srgbClr val="DF0F4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rgbClr val="DF0F44"/>
                              </a:solidFill>
                              <a:latin typeface="Cambria Math" panose="02040503050406030204" pitchFamily="18" charset="0"/>
                            </a:rPr>
                            <m:t>𝑇𝑟𝑎𝑛𝑠</m:t>
                          </m:r>
                          <m:r>
                            <a:rPr lang="de-DE" sz="1400" b="0" i="1" smtClean="0">
                              <a:solidFill>
                                <a:srgbClr val="DF0F44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rgbClr val="DF0F44"/>
                              </a:solidFill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de-DE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de-DE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𝐴𝑢𝑡𝑎𝑟𝑘𝑦𝐿𝑖𝑚𝑖𝑡</m:t>
                      </m:r>
                    </m:oMath>
                  </m:oMathPara>
                </a14:m>
                <a:endParaRPr lang="de-DE" sz="1400" dirty="0">
                  <a:solidFill>
                    <a:prstClr val="black"/>
                  </a:solidFill>
                </a:endParaRPr>
              </a:p>
              <a:p>
                <a:pPr algn="l">
                  <a:lnSpc>
                    <a:spcPct val="95000"/>
                  </a:lnSpc>
                </a:pPr>
                <a:endParaRPr lang="de-DE" sz="2400" dirty="0" smtClean="0"/>
              </a:p>
              <a:p>
                <a:pPr algn="l">
                  <a:lnSpc>
                    <a:spcPct val="95000"/>
                  </a:lnSpc>
                </a:pPr>
                <a:endParaRPr lang="de-DE" sz="2400" dirty="0" err="1" smtClean="0"/>
              </a:p>
            </p:txBody>
          </p:sp>
        </mc:Choice>
        <mc:Fallback>
          <p:sp>
            <p:nvSpPr>
              <p:cNvPr id="27" name="Textfeld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910" y="2978275"/>
                <a:ext cx="4968552" cy="113319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AutarkyConstraint</a:t>
            </a:r>
            <a:r>
              <a:rPr lang="de-DE" dirty="0" smtClean="0"/>
              <a:t> / </a:t>
            </a:r>
            <a:r>
              <a:rPr lang="de-DE" dirty="0" err="1" smtClean="0"/>
              <a:t>LowerLimitConstraint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2F4D17-1AD6-42D9-B93A-EB002C62F438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488501" y="836712"/>
            <a:ext cx="4261019" cy="32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de-DE" sz="1600" b="1" u="sng" dirty="0" err="1" smtClean="0"/>
              <a:t>AutarkyConstraint</a:t>
            </a:r>
            <a:endParaRPr lang="de-DE" sz="1600" b="1" u="sng" dirty="0" smtClean="0"/>
          </a:p>
        </p:txBody>
      </p:sp>
      <p:sp>
        <p:nvSpPr>
          <p:cNvPr id="11" name="Textfeld 10"/>
          <p:cNvSpPr txBox="1"/>
          <p:nvPr/>
        </p:nvSpPr>
        <p:spPr>
          <a:xfrm>
            <a:off x="5110227" y="836712"/>
            <a:ext cx="4400694" cy="35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de-DE" b="1" u="sng" dirty="0" err="1" smtClean="0"/>
              <a:t>LowerLimitConstraint</a:t>
            </a:r>
            <a:endParaRPr lang="de-DE" b="1" u="sng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488504" y="1196752"/>
            <a:ext cx="4248472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1600" i="1" dirty="0" smtClean="0"/>
              <a:t>Limits </a:t>
            </a:r>
            <a:r>
              <a:rPr lang="de-DE" sz="1600" i="1" dirty="0" err="1" smtClean="0"/>
              <a:t>the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exchange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of</a:t>
            </a:r>
            <a:r>
              <a:rPr lang="de-DE" sz="1600" i="1" dirty="0" smtClean="0"/>
              <a:t> a </a:t>
            </a:r>
            <a:r>
              <a:rPr lang="de-DE" sz="1600" i="1" dirty="0" err="1" smtClean="0"/>
              <a:t>single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region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and</a:t>
            </a:r>
            <a:r>
              <a:rPr lang="de-DE" sz="1600" i="1" dirty="0" smtClean="0"/>
              <a:t>/</a:t>
            </a:r>
            <a:r>
              <a:rPr lang="de-DE" sz="1600" i="1" dirty="0" err="1" smtClean="0"/>
              <a:t>or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the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purchase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from</a:t>
            </a:r>
            <a:r>
              <a:rPr lang="de-DE" sz="1600" i="1" dirty="0" smtClean="0"/>
              <a:t> outside </a:t>
            </a:r>
            <a:r>
              <a:rPr lang="de-DE" sz="1600" i="1" dirty="0" err="1" smtClean="0"/>
              <a:t>during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the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model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run</a:t>
            </a:r>
            <a:r>
              <a:rPr lang="de-DE" sz="1600" i="1" dirty="0" smtClean="0"/>
              <a:t>.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122771" y="1165267"/>
            <a:ext cx="438815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1600" i="1" dirty="0" smtClean="0"/>
              <a:t>Sets a </a:t>
            </a:r>
            <a:r>
              <a:rPr lang="de-DE" sz="1600" i="1" dirty="0" err="1" smtClean="0"/>
              <a:t>lower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limit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for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the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operation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of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one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or</a:t>
            </a:r>
            <a:r>
              <a:rPr lang="de-DE" sz="1600" i="1" dirty="0" smtClean="0"/>
              <a:t> multiple Source/Sink </a:t>
            </a:r>
            <a:r>
              <a:rPr lang="de-DE" sz="1600" i="1" dirty="0" err="1" smtClean="0"/>
              <a:t>Component</a:t>
            </a:r>
            <a:r>
              <a:rPr lang="de-DE" sz="1600" i="1" dirty="0" smtClean="0"/>
              <a:t>(s) </a:t>
            </a:r>
            <a:r>
              <a:rPr lang="de-DE" sz="1600" i="1" dirty="0" err="1" smtClean="0"/>
              <a:t>during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the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model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run</a:t>
            </a:r>
            <a:r>
              <a:rPr lang="de-DE" sz="1600" i="1" dirty="0" smtClean="0"/>
              <a:t> in a </a:t>
            </a:r>
            <a:r>
              <a:rPr lang="de-DE" sz="1600" i="1" dirty="0" err="1" smtClean="0"/>
              <a:t>single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region</a:t>
            </a:r>
            <a:r>
              <a:rPr lang="de-DE" sz="1600" i="1" dirty="0" smtClean="0"/>
              <a:t>.</a:t>
            </a:r>
          </a:p>
        </p:txBody>
      </p:sp>
      <p:sp>
        <p:nvSpPr>
          <p:cNvPr id="16" name="Rechteck 15"/>
          <p:cNvSpPr/>
          <p:nvPr/>
        </p:nvSpPr>
        <p:spPr>
          <a:xfrm>
            <a:off x="1375068" y="2313179"/>
            <a:ext cx="936104" cy="7044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sp>
        <p:nvSpPr>
          <p:cNvPr id="17" name="Rechteck 16"/>
          <p:cNvSpPr/>
          <p:nvPr/>
        </p:nvSpPr>
        <p:spPr>
          <a:xfrm>
            <a:off x="2671212" y="2313179"/>
            <a:ext cx="936104" cy="7044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cxnSp>
        <p:nvCxnSpPr>
          <p:cNvPr id="19" name="Gerade Verbindung mit Pfeil 18"/>
          <p:cNvCxnSpPr/>
          <p:nvPr/>
        </p:nvCxnSpPr>
        <p:spPr>
          <a:xfrm>
            <a:off x="2167156" y="2601211"/>
            <a:ext cx="718815" cy="0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H="1">
            <a:off x="2167155" y="2889243"/>
            <a:ext cx="718815" cy="0"/>
          </a:xfrm>
          <a:prstGeom prst="straightConnector1">
            <a:avLst/>
          </a:prstGeom>
          <a:ln w="127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1347994" y="2276872"/>
            <a:ext cx="901209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1400" dirty="0" smtClean="0"/>
              <a:t>Region 1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2634998" y="2276872"/>
            <a:ext cx="901209" cy="297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5000"/>
              </a:lnSpc>
            </a:pPr>
            <a:r>
              <a:rPr lang="de-DE" sz="1400" dirty="0" smtClean="0"/>
              <a:t>Region 2</a:t>
            </a:r>
          </a:p>
        </p:txBody>
      </p:sp>
      <p:cxnSp>
        <p:nvCxnSpPr>
          <p:cNvPr id="26" name="Gerade Verbindung mit Pfeil 25"/>
          <p:cNvCxnSpPr/>
          <p:nvPr/>
        </p:nvCxnSpPr>
        <p:spPr>
          <a:xfrm>
            <a:off x="970876" y="2603238"/>
            <a:ext cx="576064" cy="0"/>
          </a:xfrm>
          <a:prstGeom prst="straightConnector1">
            <a:avLst/>
          </a:prstGeom>
          <a:ln w="127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hteck 35"/>
          <p:cNvSpPr/>
          <p:nvPr/>
        </p:nvSpPr>
        <p:spPr>
          <a:xfrm>
            <a:off x="5196540" y="1959331"/>
            <a:ext cx="4314381" cy="582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455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Wingdings" panose="05000000000000000000" pitchFamily="2" charset="2"/>
              <a:buChar char="§"/>
            </a:pPr>
            <a:r>
              <a:rPr lang="de-DE" sz="1600" dirty="0" err="1" smtClean="0">
                <a:solidFill>
                  <a:prstClr val="black"/>
                </a:solidFill>
              </a:rPr>
              <a:t>For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example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lower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limit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for</a:t>
            </a:r>
            <a:r>
              <a:rPr lang="de-DE" sz="1600" dirty="0" smtClean="0">
                <a:solidFill>
                  <a:prstClr val="black"/>
                </a:solidFill>
              </a:rPr>
              <a:t> hydrogen </a:t>
            </a:r>
            <a:r>
              <a:rPr lang="de-DE" sz="1600" dirty="0" err="1" smtClean="0">
                <a:solidFill>
                  <a:prstClr val="black"/>
                </a:solidFill>
              </a:rPr>
              <a:t>production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or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renewable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production</a:t>
            </a:r>
            <a:r>
              <a:rPr lang="de-DE" sz="1600" dirty="0" smtClean="0">
                <a:solidFill>
                  <a:prstClr val="black"/>
                </a:solidFill>
              </a:rPr>
              <a:t> in </a:t>
            </a:r>
            <a:r>
              <a:rPr lang="de-DE" sz="1600" dirty="0" err="1" smtClean="0">
                <a:solidFill>
                  <a:prstClr val="black"/>
                </a:solidFill>
              </a:rPr>
              <a:t>region</a:t>
            </a:r>
            <a:endParaRPr lang="de-DE" sz="1600" dirty="0" smtClean="0">
              <a:solidFill>
                <a:prstClr val="black"/>
              </a:solidFill>
            </a:endParaRPr>
          </a:p>
          <a:p>
            <a:pPr marL="62455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Wingdings" panose="05000000000000000000" pitchFamily="2" charset="2"/>
              <a:buChar char="§"/>
            </a:pPr>
            <a:endParaRPr lang="de-DE" sz="1600" dirty="0" smtClean="0">
              <a:solidFill>
                <a:prstClr val="black"/>
              </a:solidFill>
            </a:endParaRPr>
          </a:p>
          <a:p>
            <a:pPr marL="62455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Wingdings" panose="05000000000000000000" pitchFamily="2" charset="2"/>
              <a:buChar char="§"/>
            </a:pPr>
            <a:r>
              <a:rPr lang="de-DE" sz="1600" dirty="0" err="1" smtClean="0">
                <a:solidFill>
                  <a:prstClr val="black"/>
                </a:solidFill>
              </a:rPr>
              <a:t>Usage</a:t>
            </a:r>
            <a:r>
              <a:rPr lang="de-DE" sz="1600" dirty="0" smtClean="0">
                <a:solidFill>
                  <a:prstClr val="black"/>
                </a:solidFill>
              </a:rPr>
              <a:t> in FINE:</a:t>
            </a:r>
          </a:p>
          <a:p>
            <a:pPr marL="519655" lvl="1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Arial" panose="020B0604020202020204" pitchFamily="34" charset="0"/>
              <a:buChar char="•"/>
            </a:pPr>
            <a:r>
              <a:rPr lang="de-DE" sz="1600" i="1" dirty="0" err="1" smtClean="0">
                <a:solidFill>
                  <a:prstClr val="black"/>
                </a:solidFill>
              </a:rPr>
              <a:t>EnergySystemModel</a:t>
            </a:r>
            <a:r>
              <a:rPr lang="de-DE" sz="1600" i="1" dirty="0" smtClean="0">
                <a:solidFill>
                  <a:prstClr val="black"/>
                </a:solidFill>
              </a:rPr>
              <a:t>(…, </a:t>
            </a:r>
            <a:r>
              <a:rPr lang="de-DE" sz="1600" i="1" dirty="0" err="1" smtClean="0">
                <a:solidFill>
                  <a:prstClr val="black"/>
                </a:solidFill>
              </a:rPr>
              <a:t>lowerLimit</a:t>
            </a:r>
            <a:r>
              <a:rPr lang="de-DE" sz="1600" i="1" dirty="0" smtClean="0">
                <a:solidFill>
                  <a:prstClr val="black"/>
                </a:solidFill>
              </a:rPr>
              <a:t>)</a:t>
            </a:r>
          </a:p>
          <a:p>
            <a:pPr marL="233905" lvl="1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</a:pPr>
            <a:endParaRPr lang="de-DE" sz="1600" i="1" dirty="0" smtClean="0">
              <a:solidFill>
                <a:prstClr val="black"/>
              </a:solidFill>
            </a:endParaRPr>
          </a:p>
          <a:p>
            <a:pPr marL="519655" lvl="1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Arial" panose="020B0604020202020204" pitchFamily="34" charset="0"/>
              <a:buChar char="•"/>
            </a:pPr>
            <a:endParaRPr lang="de-DE" sz="1600" i="1" dirty="0" smtClean="0">
              <a:solidFill>
                <a:prstClr val="black"/>
              </a:solidFill>
            </a:endParaRPr>
          </a:p>
          <a:p>
            <a:pPr marL="519655" lvl="1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Arial" panose="020B0604020202020204" pitchFamily="34" charset="0"/>
              <a:buChar char="•"/>
            </a:pPr>
            <a:endParaRPr lang="de-DE" sz="1600" i="1" dirty="0">
              <a:solidFill>
                <a:prstClr val="black"/>
              </a:solidFill>
            </a:endParaRPr>
          </a:p>
          <a:p>
            <a:pPr marL="519655" lvl="1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Arial" panose="020B0604020202020204" pitchFamily="34" charset="0"/>
              <a:buChar char="•"/>
            </a:pPr>
            <a:endParaRPr lang="de-DE" sz="1600" i="1" dirty="0" smtClean="0">
              <a:solidFill>
                <a:prstClr val="black"/>
              </a:solidFill>
            </a:endParaRPr>
          </a:p>
          <a:p>
            <a:pPr marL="519655" lvl="1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Arial" panose="020B0604020202020204" pitchFamily="34" charset="0"/>
              <a:buChar char="•"/>
            </a:pPr>
            <a:endParaRPr lang="de-DE" sz="1600" i="1" dirty="0" smtClean="0">
              <a:solidFill>
                <a:prstClr val="black"/>
              </a:solidFill>
            </a:endParaRPr>
          </a:p>
          <a:p>
            <a:pPr marL="519655" lvl="1" indent="-285750"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  <a:buFont typeface="Arial" panose="020B0604020202020204" pitchFamily="34" charset="0"/>
              <a:buChar char="•"/>
            </a:pPr>
            <a:r>
              <a:rPr lang="de-DE" sz="1600" i="1" dirty="0" smtClean="0">
                <a:solidFill>
                  <a:prstClr val="black"/>
                </a:solidFill>
              </a:rPr>
              <a:t>Sink(…, </a:t>
            </a:r>
            <a:r>
              <a:rPr lang="de-DE" sz="1600" i="1" dirty="0" err="1" smtClean="0">
                <a:solidFill>
                  <a:schemeClr val="accent3">
                    <a:lumMod val="50000"/>
                  </a:schemeClr>
                </a:solidFill>
              </a:rPr>
              <a:t>lowerLimitID</a:t>
            </a:r>
            <a:r>
              <a:rPr lang="de-DE" sz="1600" i="1" dirty="0" smtClean="0"/>
              <a:t>), </a:t>
            </a:r>
            <a:br>
              <a:rPr lang="de-DE" sz="1600" i="1" dirty="0" smtClean="0"/>
            </a:br>
            <a:r>
              <a:rPr lang="de-DE" sz="1600" i="1" dirty="0" smtClean="0"/>
              <a:t>Source(…, </a:t>
            </a:r>
            <a:r>
              <a:rPr lang="de-DE" sz="1600" i="1" dirty="0" err="1" smtClean="0">
                <a:solidFill>
                  <a:schemeClr val="accent3">
                    <a:lumMod val="50000"/>
                  </a:schemeClr>
                </a:solidFill>
              </a:rPr>
              <a:t>lowerLimitID</a:t>
            </a:r>
            <a:r>
              <a:rPr lang="de-DE" sz="1600" i="1" dirty="0" smtClean="0"/>
              <a:t>)</a:t>
            </a:r>
            <a:r>
              <a:rPr lang="de-DE" sz="1600" i="1" dirty="0" smtClean="0">
                <a:solidFill>
                  <a:prstClr val="black"/>
                </a:solidFill>
              </a:rPr>
              <a:t/>
            </a:r>
            <a:br>
              <a:rPr lang="de-DE" sz="1600" i="1" dirty="0" smtClean="0">
                <a:solidFill>
                  <a:prstClr val="black"/>
                </a:solidFill>
              </a:rPr>
            </a:br>
            <a:endParaRPr lang="de-DE" sz="1600" i="1" dirty="0" smtClean="0">
              <a:solidFill>
                <a:prstClr val="black"/>
              </a:solidFill>
            </a:endParaRPr>
          </a:p>
          <a:p>
            <a:pPr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</a:pPr>
            <a:endParaRPr lang="de-DE" sz="1600" dirty="0" smtClean="0">
              <a:solidFill>
                <a:prstClr val="black"/>
              </a:solidFill>
            </a:endParaRPr>
          </a:p>
          <a:p>
            <a:pPr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</a:pPr>
            <a:endParaRPr lang="de-DE" sz="1600" dirty="0">
              <a:solidFill>
                <a:prstClr val="black"/>
              </a:solidFill>
            </a:endParaRPr>
          </a:p>
          <a:p>
            <a:pPr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</a:pPr>
            <a:endParaRPr lang="de-DE" sz="1600" dirty="0" smtClean="0">
              <a:solidFill>
                <a:prstClr val="black"/>
              </a:solidFill>
            </a:endParaRPr>
          </a:p>
          <a:p>
            <a:pPr defTabSz="990657">
              <a:lnSpc>
                <a:spcPct val="113000"/>
              </a:lnSpc>
              <a:spcAft>
                <a:spcPts val="613"/>
              </a:spcAft>
              <a:buClr>
                <a:srgbClr val="023D6B"/>
              </a:buClr>
            </a:pP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49" name="Geschweifte Klammer rechts 48"/>
          <p:cNvSpPr/>
          <p:nvPr/>
        </p:nvSpPr>
        <p:spPr>
          <a:xfrm rot="16200000">
            <a:off x="2572266" y="2094551"/>
            <a:ext cx="135887" cy="4117189"/>
          </a:xfrm>
          <a:prstGeom prst="rightBrace">
            <a:avLst>
              <a:gd name="adj1" fmla="val 8333"/>
              <a:gd name="adj2" fmla="val 81373"/>
            </a:avLst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Geschweifte Klammer rechts 50"/>
          <p:cNvSpPr/>
          <p:nvPr/>
        </p:nvSpPr>
        <p:spPr>
          <a:xfrm rot="16200000">
            <a:off x="7247173" y="1708610"/>
            <a:ext cx="187685" cy="4117189"/>
          </a:xfrm>
          <a:prstGeom prst="rightBrace">
            <a:avLst>
              <a:gd name="adj1" fmla="val 8333"/>
              <a:gd name="adj2" fmla="val 81373"/>
            </a:avLst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Abgerundetes Rechteck 51"/>
          <p:cNvSpPr/>
          <p:nvPr/>
        </p:nvSpPr>
        <p:spPr>
          <a:xfrm>
            <a:off x="488502" y="822962"/>
            <a:ext cx="4398714" cy="5616530"/>
          </a:xfrm>
          <a:prstGeom prst="roundRect">
            <a:avLst>
              <a:gd name="adj" fmla="val 9427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sp>
        <p:nvSpPr>
          <p:cNvPr id="53" name="Abgerundetes Rechteck 52"/>
          <p:cNvSpPr/>
          <p:nvPr/>
        </p:nvSpPr>
        <p:spPr>
          <a:xfrm>
            <a:off x="5058844" y="822961"/>
            <a:ext cx="4452077" cy="5342343"/>
          </a:xfrm>
          <a:prstGeom prst="roundRect">
            <a:avLst>
              <a:gd name="adj" fmla="val 9427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de-DE" sz="2400" dirty="0" err="1" smtClean="0"/>
          </a:p>
        </p:txBody>
      </p:sp>
      <p:graphicFrame>
        <p:nvGraphicFramePr>
          <p:cNvPr id="28" name="Tabel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047667"/>
              </p:ext>
            </p:extLst>
          </p:nvPr>
        </p:nvGraphicFramePr>
        <p:xfrm>
          <a:off x="5275188" y="3967728"/>
          <a:ext cx="4124422" cy="11277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94036">
                  <a:extLst>
                    <a:ext uri="{9D8B030D-6E8A-4147-A177-3AD203B41FA5}">
                      <a16:colId xmlns:a16="http://schemas.microsoft.com/office/drawing/2014/main" val="3449248829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1090279525"/>
                    </a:ext>
                  </a:extLst>
                </a:gridCol>
                <a:gridCol w="342154">
                  <a:extLst>
                    <a:ext uri="{9D8B030D-6E8A-4147-A177-3AD203B41FA5}">
                      <a16:colId xmlns:a16="http://schemas.microsoft.com/office/drawing/2014/main" val="566133285"/>
                    </a:ext>
                  </a:extLst>
                </a:gridCol>
              </a:tblGrid>
              <a:tr h="254587"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i="1" dirty="0" err="1" smtClean="0">
                          <a:solidFill>
                            <a:schemeClr val="tx1"/>
                          </a:solidFill>
                        </a:rPr>
                        <a:t>Regions</a:t>
                      </a:r>
                      <a:r>
                        <a:rPr lang="de-DE" sz="1400" b="0" i="1" dirty="0" smtClean="0">
                          <a:solidFill>
                            <a:schemeClr val="tx1"/>
                          </a:solidFill>
                        </a:rPr>
                        <a:t> (e.g. ‚Region1‘)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i="1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de-DE" sz="14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640096"/>
                  </a:ext>
                </a:extLst>
              </a:tr>
              <a:tr h="432798">
                <a:tc>
                  <a:txBody>
                    <a:bodyPr/>
                    <a:lstStyle/>
                    <a:p>
                      <a:pPr marL="0" marR="0" lvl="0" indent="0" algn="l" defTabSz="99065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lowerLimitID</a:t>
                      </a:r>
                      <a:r>
                        <a:rPr lang="de-DE" sz="1400" b="0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br>
                        <a:rPr lang="de-DE" sz="1400" b="0" i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DE" sz="1400" b="0" i="1" dirty="0" smtClean="0">
                          <a:solidFill>
                            <a:schemeClr val="tx1"/>
                          </a:solidFill>
                        </a:rPr>
                        <a:t>(e.g. ‚</a:t>
                      </a:r>
                      <a:r>
                        <a:rPr lang="de-DE" sz="1400" b="0" i="1" dirty="0" err="1" smtClean="0">
                          <a:solidFill>
                            <a:schemeClr val="tx1"/>
                          </a:solidFill>
                        </a:rPr>
                        <a:t>renewables</a:t>
                      </a:r>
                      <a:r>
                        <a:rPr lang="de-DE" sz="1400" b="0" i="1" dirty="0" smtClean="0">
                          <a:solidFill>
                            <a:schemeClr val="tx1"/>
                          </a:solidFill>
                        </a:rPr>
                        <a:t>‘)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i="1" dirty="0" err="1" smtClean="0"/>
                        <a:t>lowerLimit</a:t>
                      </a:r>
                      <a:r>
                        <a:rPr lang="de-DE" sz="1400" i="1" dirty="0" smtClean="0"/>
                        <a:t> in</a:t>
                      </a:r>
                      <a:r>
                        <a:rPr lang="de-DE" sz="1400" i="1" baseline="0" dirty="0" smtClean="0"/>
                        <a:t> </a:t>
                      </a:r>
                      <a:r>
                        <a:rPr lang="de-DE" sz="1400" i="1" baseline="0" dirty="0" err="1" smtClean="0"/>
                        <a:t>unit</a:t>
                      </a:r>
                      <a:r>
                        <a:rPr lang="de-DE" sz="1400" i="1" baseline="0" dirty="0" smtClean="0"/>
                        <a:t> </a:t>
                      </a:r>
                      <a:r>
                        <a:rPr lang="de-DE" sz="1400" i="1" baseline="0" dirty="0" err="1" smtClean="0"/>
                        <a:t>of</a:t>
                      </a:r>
                      <a:r>
                        <a:rPr lang="de-DE" sz="1400" i="1" baseline="0" dirty="0" smtClean="0"/>
                        <a:t> </a:t>
                      </a:r>
                      <a:r>
                        <a:rPr lang="de-DE" sz="1400" i="1" baseline="0" dirty="0" err="1" smtClean="0"/>
                        <a:t>commodity</a:t>
                      </a:r>
                      <a:endParaRPr lang="de-DE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3382502"/>
                  </a:ext>
                </a:extLst>
              </a:tr>
              <a:tr h="254587">
                <a:tc>
                  <a:txBody>
                    <a:bodyPr/>
                    <a:lstStyle/>
                    <a:p>
                      <a:r>
                        <a:rPr lang="de-DE" sz="1400" i="1" dirty="0" smtClean="0"/>
                        <a:t>…</a:t>
                      </a:r>
                      <a:endParaRPr lang="de-DE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0077486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feld 28"/>
              <p:cNvSpPr txBox="1"/>
              <p:nvPr/>
            </p:nvSpPr>
            <p:spPr>
              <a:xfrm>
                <a:off x="4826298" y="2608281"/>
                <a:ext cx="4968552" cy="11331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 defTabSz="990657">
                  <a:lnSpc>
                    <a:spcPct val="113000"/>
                  </a:lnSpc>
                  <a:spcAft>
                    <a:spcPts val="613"/>
                  </a:spcAft>
                  <a:buClr>
                    <a:srgbClr val="023D6B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𝑆𝑜𝑢𝑟𝑐𝑒𝑆𝑖𝑛𝑘</m:t>
                          </m:r>
                        </m:e>
                        <m:sub>
                          <m:r>
                            <a:rPr lang="de-DE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𝑜𝑝</m:t>
                          </m:r>
                          <m:r>
                            <a:rPr lang="de-DE" sz="1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de-DE" sz="1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de-DE" sz="1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𝐿𝑜𝑤𝑒𝑟𝐿</m:t>
                      </m:r>
                      <m:r>
                        <a:rPr lang="de-DE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𝑖𝑚𝑖𝑡</m:t>
                      </m:r>
                    </m:oMath>
                  </m:oMathPara>
                </a14:m>
                <a:endParaRPr lang="de-DE" sz="1400" dirty="0">
                  <a:solidFill>
                    <a:prstClr val="black"/>
                  </a:solidFill>
                </a:endParaRPr>
              </a:p>
              <a:p>
                <a:pPr algn="l">
                  <a:lnSpc>
                    <a:spcPct val="95000"/>
                  </a:lnSpc>
                </a:pPr>
                <a:endParaRPr lang="de-DE" sz="2400" dirty="0" smtClean="0"/>
              </a:p>
              <a:p>
                <a:pPr algn="l">
                  <a:lnSpc>
                    <a:spcPct val="95000"/>
                  </a:lnSpc>
                </a:pPr>
                <a:endParaRPr lang="de-DE" sz="2400" dirty="0" err="1" smtClean="0"/>
              </a:p>
            </p:txBody>
          </p:sp>
        </mc:Choice>
        <mc:Fallback>
          <p:sp>
            <p:nvSpPr>
              <p:cNvPr id="29" name="Textfeld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6298" y="2608281"/>
                <a:ext cx="4968552" cy="113319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237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8-02-28_ppt_a4">
  <a:themeElements>
    <a:clrScheme name="Benutzerdefiniert 292">
      <a:dk1>
        <a:sysClr val="windowText" lastClr="000000"/>
      </a:dk1>
      <a:lt1>
        <a:sysClr val="window" lastClr="FFFFFF"/>
      </a:lt1>
      <a:dk2>
        <a:srgbClr val="6D268E"/>
      </a:dk2>
      <a:lt2>
        <a:srgbClr val="EBEBEB"/>
      </a:lt2>
      <a:accent1>
        <a:srgbClr val="023D6B"/>
      </a:accent1>
      <a:accent2>
        <a:srgbClr val="ADBDE3"/>
      </a:accent2>
      <a:accent3>
        <a:srgbClr val="30A93B"/>
      </a:accent3>
      <a:accent4>
        <a:srgbClr val="FFE900"/>
      </a:accent4>
      <a:accent5>
        <a:srgbClr val="FF8C0C"/>
      </a:accent5>
      <a:accent6>
        <a:srgbClr val="DF0F44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5000"/>
          </a:lnSpc>
          <a:defRPr sz="2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lnSpc>
            <a:spcPct val="95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ülich_PowerPoint_A4_en.potx" id="{3CE67491-C12E-4B6B-ACFB-F85C00567A0D}" vid="{AE4EB8DF-3FCF-4241-802A-8864FAE2CD97}"/>
    </a:ext>
  </a:extLst>
</a:theme>
</file>

<file path=ppt/theme/theme2.xml><?xml version="1.0" encoding="utf-8"?>
<a:theme xmlns:a="http://schemas.openxmlformats.org/drawingml/2006/main" name="Office">
  <a:themeElements>
    <a:clrScheme name="Benutzerdefiniert 282">
      <a:dk1>
        <a:sysClr val="windowText" lastClr="000000"/>
      </a:dk1>
      <a:lt1>
        <a:sysClr val="window" lastClr="FFFFFF"/>
      </a:lt1>
      <a:dk2>
        <a:srgbClr val="AF82B9"/>
      </a:dk2>
      <a:lt2>
        <a:srgbClr val="EBEBEB"/>
      </a:lt2>
      <a:accent1>
        <a:srgbClr val="023D6B"/>
      </a:accent1>
      <a:accent2>
        <a:srgbClr val="ADBDE3"/>
      </a:accent2>
      <a:accent3>
        <a:srgbClr val="B9D25F"/>
      </a:accent3>
      <a:accent4>
        <a:srgbClr val="FAEB5A"/>
      </a:accent4>
      <a:accent5>
        <a:srgbClr val="FAB45A"/>
      </a:accent5>
      <a:accent6>
        <a:srgbClr val="EB5F73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282">
      <a:dk1>
        <a:sysClr val="windowText" lastClr="000000"/>
      </a:dk1>
      <a:lt1>
        <a:sysClr val="window" lastClr="FFFFFF"/>
      </a:lt1>
      <a:dk2>
        <a:srgbClr val="AF82B9"/>
      </a:dk2>
      <a:lt2>
        <a:srgbClr val="EBEBEB"/>
      </a:lt2>
      <a:accent1>
        <a:srgbClr val="023D6B"/>
      </a:accent1>
      <a:accent2>
        <a:srgbClr val="ADBDE3"/>
      </a:accent2>
      <a:accent3>
        <a:srgbClr val="B9D25F"/>
      </a:accent3>
      <a:accent4>
        <a:srgbClr val="FAEB5A"/>
      </a:accent4>
      <a:accent5>
        <a:srgbClr val="FAB45A"/>
      </a:accent5>
      <a:accent6>
        <a:srgbClr val="EB5F73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2018-02-28_ppt_a4</Template>
  <TotalTime>0</TotalTime>
  <Words>197</Words>
  <Application>Microsoft Office PowerPoint</Application>
  <PresentationFormat>A4-Papier (210 x 297 mm)</PresentationFormat>
  <Paragraphs>51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Cambria Math</vt:lpstr>
      <vt:lpstr>Wingdings</vt:lpstr>
      <vt:lpstr>2018-02-28_ppt_a4</vt:lpstr>
      <vt:lpstr>FINE AutarkyConstraint / LowerLimitConstraint</vt:lpstr>
      <vt:lpstr>AutarkyConstraint / LowerLimitConstraint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of presentation</dc:title>
  <dc:creator>Leander Kotzur</dc:creator>
  <cp:lastModifiedBy>Stanley Risch</cp:lastModifiedBy>
  <cp:revision>46</cp:revision>
  <dcterms:created xsi:type="dcterms:W3CDTF">2018-05-18T12:37:32Z</dcterms:created>
  <dcterms:modified xsi:type="dcterms:W3CDTF">2021-01-13T17:46:38Z</dcterms:modified>
</cp:coreProperties>
</file>