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9" r:id="rId9"/>
    <p:sldId id="270" r:id="rId10"/>
    <p:sldId id="271" r:id="rId11"/>
    <p:sldId id="267" r:id="rId12"/>
    <p:sldId id="268" r:id="rId1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5" d="100"/>
          <a:sy n="65" d="100"/>
        </p:scale>
        <p:origin x="52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611250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229318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2530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938829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420543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812043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705070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69279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000081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363999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09322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FF14E2-341C-4501-995A-845CD32EC309}" type="datetimeFigureOut">
              <a:rPr lang="fr-FR" smtClean="0"/>
              <a:t>29/05/2020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29839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36622" y="438866"/>
            <a:ext cx="8718755" cy="2215843"/>
          </a:xfrm>
        </p:spPr>
        <p:txBody>
          <a:bodyPr/>
          <a:lstStyle/>
          <a:p>
            <a:pPr algn="ctr"/>
            <a:r>
              <a:rPr lang="fr-FR" b="1" dirty="0"/>
              <a:t>algorithme </a:t>
            </a:r>
            <a:r>
              <a:rPr lang="fr-FR" b="1" dirty="0" smtClean="0"/>
              <a:t> de détection </a:t>
            </a:r>
            <a:r>
              <a:rPr lang="fr-FR" b="1" dirty="0"/>
              <a:t>des structures </a:t>
            </a:r>
            <a:r>
              <a:rPr lang="fr-FR" b="1" dirty="0" smtClean="0"/>
              <a:t>ICEs/IMEs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838200" y="3288889"/>
            <a:ext cx="10515600" cy="2212259"/>
          </a:xfrm>
        </p:spPr>
        <p:txBody>
          <a:bodyPr>
            <a:normAutofit/>
          </a:bodyPr>
          <a:lstStyle/>
          <a:p>
            <a:r>
              <a:rPr lang="fr-FR" dirty="0" smtClean="0"/>
              <a:t>Basé sur l'extension de graine (comme blast) et fusion de graines compatibles.</a:t>
            </a:r>
          </a:p>
          <a:p>
            <a:r>
              <a:rPr lang="fr-FR" dirty="0" smtClean="0"/>
              <a:t>Implémentation orientée </a:t>
            </a:r>
            <a:r>
              <a:rPr lang="fr-FR" dirty="0"/>
              <a:t>objet </a:t>
            </a:r>
            <a:r>
              <a:rPr lang="fr-FR" dirty="0" smtClean="0"/>
              <a:t>pour faciliter la structuration des données.</a:t>
            </a:r>
            <a:endParaRPr lang="fr-FR" dirty="0"/>
          </a:p>
        </p:txBody>
      </p:sp>
      <p:sp>
        <p:nvSpPr>
          <p:cNvPr id="4" name="Espace réservé du contenu 2"/>
          <p:cNvSpPr txBox="1">
            <a:spLocks/>
          </p:cNvSpPr>
          <p:nvPr/>
        </p:nvSpPr>
        <p:spPr>
          <a:xfrm>
            <a:off x="8509820" y="6135328"/>
            <a:ext cx="3495368" cy="7226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dirty="0" smtClean="0"/>
              <a:t>Auteur : Thomas </a:t>
            </a:r>
            <a:r>
              <a:rPr lang="en-US" dirty="0" err="1" smtClean="0"/>
              <a:t>Lacroix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62554278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fr-FR" b="1" dirty="0" smtClean="0"/>
              <a:t>6</a:t>
            </a:r>
            <a:r>
              <a:rPr lang="fr-FR" b="1" baseline="30000" dirty="0" smtClean="0"/>
              <a:t>ème</a:t>
            </a:r>
            <a:r>
              <a:rPr lang="fr-FR" b="1" dirty="0" smtClean="0"/>
              <a:t> étape : règles ajout intégrase à une graine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96815" y="851894"/>
            <a:ext cx="11564127" cy="291645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fr-FR" sz="3200" dirty="0" smtClean="0"/>
              <a:t>Cas spéciaux </a:t>
            </a:r>
            <a:r>
              <a:rPr lang="fr-FR" sz="3200" dirty="0"/>
              <a:t>:</a:t>
            </a:r>
          </a:p>
          <a:p>
            <a:r>
              <a:rPr lang="fr-FR" sz="3200" dirty="0" smtClean="0"/>
              <a:t>Intégrases </a:t>
            </a:r>
            <a:r>
              <a:rPr lang="fr-FR" sz="3200" dirty="0" err="1"/>
              <a:t>Ser</a:t>
            </a:r>
            <a:r>
              <a:rPr lang="fr-FR" sz="3200" dirty="0"/>
              <a:t> adjacentes sur le </a:t>
            </a:r>
            <a:r>
              <a:rPr lang="fr-FR" sz="3200" dirty="0" smtClean="0"/>
              <a:t>génome.</a:t>
            </a:r>
            <a:endParaRPr lang="fr-FR" sz="3200" dirty="0"/>
          </a:p>
          <a:p>
            <a:r>
              <a:rPr lang="fr-FR" sz="3200" dirty="0" smtClean="0"/>
              <a:t>Si </a:t>
            </a:r>
            <a:r>
              <a:rPr lang="fr-FR" sz="3200" dirty="0"/>
              <a:t>ICE (virB4), orientation intégrase : amont </a:t>
            </a:r>
            <a:r>
              <a:rPr lang="fr-FR" sz="3200" dirty="0" smtClean="0"/>
              <a:t>→ brin </a:t>
            </a:r>
            <a:r>
              <a:rPr lang="fr-FR" sz="3200" dirty="0"/>
              <a:t>-, aval </a:t>
            </a:r>
            <a:r>
              <a:rPr lang="fr-FR" sz="3200" dirty="0"/>
              <a:t>→ brin </a:t>
            </a:r>
            <a:r>
              <a:rPr lang="fr-FR" sz="3200" dirty="0" smtClean="0"/>
              <a:t>+.</a:t>
            </a:r>
            <a:endParaRPr lang="fr-FR" sz="3200" dirty="0"/>
          </a:p>
          <a:p>
            <a:r>
              <a:rPr lang="fr-FR" sz="3200" dirty="0" smtClean="0"/>
              <a:t>Il </a:t>
            </a:r>
            <a:r>
              <a:rPr lang="fr-FR" sz="3200" dirty="0"/>
              <a:t>est possible que </a:t>
            </a:r>
            <a:r>
              <a:rPr lang="fr-FR" sz="3200" dirty="0" smtClean="0"/>
              <a:t>l'algorithme </a:t>
            </a:r>
            <a:r>
              <a:rPr lang="fr-FR" sz="3200" dirty="0"/>
              <a:t>ne puisse pas choisir entre une intégrase amont ou </a:t>
            </a:r>
            <a:r>
              <a:rPr lang="fr-FR" sz="3200" dirty="0" smtClean="0"/>
              <a:t>aval.</a:t>
            </a:r>
            <a:endParaRPr lang="fr-FR" sz="320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/>
              <a:t>Intégrase</a:t>
            </a:r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Espace réservé du contenu 2"/>
          <p:cNvSpPr txBox="1">
            <a:spLocks/>
          </p:cNvSpPr>
          <p:nvPr/>
        </p:nvSpPr>
        <p:spPr>
          <a:xfrm>
            <a:off x="603640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31" name="Espace réservé du contenu 2"/>
          <p:cNvSpPr txBox="1">
            <a:spLocks/>
          </p:cNvSpPr>
          <p:nvPr/>
        </p:nvSpPr>
        <p:spPr>
          <a:xfrm>
            <a:off x="364745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2" name="Espace réservé du contenu 2"/>
          <p:cNvSpPr txBox="1">
            <a:spLocks/>
          </p:cNvSpPr>
          <p:nvPr/>
        </p:nvSpPr>
        <p:spPr>
          <a:xfrm>
            <a:off x="4649491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4" name="Espace réservé du contenu 2"/>
          <p:cNvSpPr txBox="1">
            <a:spLocks/>
          </p:cNvSpPr>
          <p:nvPr/>
        </p:nvSpPr>
        <p:spPr>
          <a:xfrm>
            <a:off x="5666223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5" name="Espace réservé du contenu 2"/>
          <p:cNvSpPr txBox="1">
            <a:spLocks/>
          </p:cNvSpPr>
          <p:nvPr/>
        </p:nvSpPr>
        <p:spPr>
          <a:xfrm>
            <a:off x="1073118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40" name="Pentagone 39"/>
          <p:cNvSpPr/>
          <p:nvPr/>
        </p:nvSpPr>
        <p:spPr>
          <a:xfrm flipH="1">
            <a:off x="1723969" y="3880431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6" name="Pentagone 45"/>
          <p:cNvSpPr/>
          <p:nvPr/>
        </p:nvSpPr>
        <p:spPr>
          <a:xfrm flipH="1">
            <a:off x="3740241" y="4501796"/>
            <a:ext cx="5584203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9" name="Pentagone 48"/>
          <p:cNvSpPr/>
          <p:nvPr/>
        </p:nvSpPr>
        <p:spPr>
          <a:xfrm>
            <a:off x="9814586" y="3876154"/>
            <a:ext cx="1552393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0" name="Connecteur en arc 49"/>
          <p:cNvCxnSpPr>
            <a:stCxn id="40" idx="0"/>
            <a:endCxn id="49" idx="0"/>
          </p:cNvCxnSpPr>
          <p:nvPr/>
        </p:nvCxnSpPr>
        <p:spPr>
          <a:xfrm rot="5400000" flipH="1" flipV="1">
            <a:off x="6543335" y="-167016"/>
            <a:ext cx="4277" cy="8090619"/>
          </a:xfrm>
          <a:prstGeom prst="curvedConnector3">
            <a:avLst>
              <a:gd name="adj1" fmla="val 5444868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959252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1592826"/>
          </a:xfrm>
        </p:spPr>
        <p:txBody>
          <a:bodyPr>
            <a:normAutofit/>
          </a:bodyPr>
          <a:lstStyle/>
          <a:p>
            <a:pPr algn="ctr"/>
            <a:r>
              <a:rPr lang="fr-FR" b="1" dirty="0" smtClean="0"/>
              <a:t>7</a:t>
            </a:r>
            <a:r>
              <a:rPr lang="fr-FR" b="1" baseline="30000" dirty="0" smtClean="0"/>
              <a:t>ème</a:t>
            </a:r>
            <a:r>
              <a:rPr lang="fr-FR" b="1" dirty="0" smtClean="0"/>
              <a:t> étape </a:t>
            </a:r>
            <a:r>
              <a:rPr lang="fr-FR" b="1" dirty="0"/>
              <a:t>: </a:t>
            </a:r>
            <a:r>
              <a:rPr lang="fr-FR" b="1" dirty="0" smtClean="0"/>
              <a:t>classification différents </a:t>
            </a:r>
            <a:r>
              <a:rPr lang="fr-FR" b="1" dirty="0"/>
              <a:t>types ICEs/IMEs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712839" y="1799303"/>
            <a:ext cx="10766323" cy="448351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fr-FR" sz="3200" dirty="0" smtClean="0"/>
              <a:t>Complet</a:t>
            </a:r>
            <a:r>
              <a:rPr lang="fr-FR" sz="3200" dirty="0"/>
              <a:t>, partiel, à vérifié </a:t>
            </a:r>
            <a:r>
              <a:rPr lang="fr-FR" sz="3200" dirty="0" smtClean="0"/>
              <a:t>expérimentalement, emboîté, </a:t>
            </a:r>
            <a:r>
              <a:rPr lang="fr-FR" sz="3200" dirty="0" smtClean="0"/>
              <a:t>etc.  </a:t>
            </a:r>
            <a:r>
              <a:rPr lang="fr-FR" sz="3200" dirty="0"/>
              <a:t>:</a:t>
            </a:r>
          </a:p>
          <a:p>
            <a:r>
              <a:rPr lang="fr-FR" sz="3200" dirty="0"/>
              <a:t>ICE complet : </a:t>
            </a:r>
            <a:r>
              <a:rPr lang="fr-FR" sz="3200" dirty="0" smtClean="0"/>
              <a:t>R+C+V+I</a:t>
            </a:r>
            <a:endParaRPr lang="fr-FR" sz="3200" dirty="0"/>
          </a:p>
          <a:p>
            <a:r>
              <a:rPr lang="fr-FR" sz="3200" dirty="0" smtClean="0"/>
              <a:t>Module de conjugaison </a:t>
            </a:r>
            <a:r>
              <a:rPr lang="fr-FR" sz="3200" dirty="0"/>
              <a:t>: </a:t>
            </a:r>
            <a:r>
              <a:rPr lang="fr-FR" sz="3200" dirty="0" smtClean="0"/>
              <a:t>R+C+V</a:t>
            </a:r>
            <a:endParaRPr lang="fr-FR" sz="3200" dirty="0"/>
          </a:p>
          <a:p>
            <a:r>
              <a:rPr lang="fr-FR" sz="3200" dirty="0"/>
              <a:t>ICE partiel : V + autres protéines </a:t>
            </a:r>
            <a:r>
              <a:rPr lang="fr-FR" sz="3200" dirty="0" smtClean="0"/>
              <a:t>étiquettes</a:t>
            </a:r>
            <a:endParaRPr lang="fr-FR" sz="3200" dirty="0"/>
          </a:p>
          <a:p>
            <a:r>
              <a:rPr lang="fr-FR" sz="3200" dirty="0"/>
              <a:t>IME complet : R+I ou R+C+I avec distance &lt; 10 </a:t>
            </a:r>
            <a:r>
              <a:rPr lang="fr-FR" sz="3200" dirty="0" smtClean="0"/>
              <a:t>CDS</a:t>
            </a:r>
            <a:endParaRPr lang="fr-FR" sz="3200" dirty="0"/>
          </a:p>
          <a:p>
            <a:r>
              <a:rPr lang="fr-FR" sz="3200" dirty="0" smtClean="0"/>
              <a:t>Elément mobilisable </a:t>
            </a:r>
            <a:r>
              <a:rPr lang="fr-FR" sz="3200" dirty="0"/>
              <a:t>: R+C avec distance &lt; 10 </a:t>
            </a:r>
            <a:r>
              <a:rPr lang="fr-FR" sz="3200" dirty="0" smtClean="0"/>
              <a:t>CDS</a:t>
            </a:r>
            <a:endParaRPr lang="fr-FR" sz="3200" dirty="0"/>
          </a:p>
          <a:p>
            <a:r>
              <a:rPr lang="fr-FR" sz="3200" dirty="0" smtClean="0"/>
              <a:t>Autre élément partiel </a:t>
            </a:r>
            <a:r>
              <a:rPr lang="fr-FR" sz="3200" dirty="0"/>
              <a:t>: R+C&gt;10 CDS, R+V, </a:t>
            </a:r>
            <a:r>
              <a:rPr lang="fr-FR" sz="3200" dirty="0" smtClean="0"/>
              <a:t>V+C</a:t>
            </a:r>
            <a:endParaRPr lang="fr-FR" sz="3200" dirty="0"/>
          </a:p>
        </p:txBody>
      </p:sp>
    </p:spTree>
    <p:extLst>
      <p:ext uri="{BB962C8B-B14F-4D97-AF65-F5344CB8AC3E}">
        <p14:creationId xmlns:p14="http://schemas.microsoft.com/office/powerpoint/2010/main" val="35122269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1205954"/>
          </a:xfrm>
        </p:spPr>
        <p:txBody>
          <a:bodyPr>
            <a:normAutofit/>
          </a:bodyPr>
          <a:lstStyle/>
          <a:p>
            <a:pPr algn="ctr"/>
            <a:r>
              <a:rPr lang="fr-FR" b="1" dirty="0"/>
              <a:t>Jeux </a:t>
            </a:r>
            <a:r>
              <a:rPr lang="fr-FR" b="1" dirty="0"/>
              <a:t>de </a:t>
            </a:r>
            <a:r>
              <a:rPr lang="fr-FR" b="1" dirty="0" smtClean="0"/>
              <a:t>tests </a:t>
            </a:r>
            <a:r>
              <a:rPr lang="fr-FR" b="1" dirty="0"/>
              <a:t>de </a:t>
            </a:r>
            <a:r>
              <a:rPr lang="fr-FR" b="1" dirty="0"/>
              <a:t>89 </a:t>
            </a:r>
            <a:r>
              <a:rPr lang="fr-FR" b="1" dirty="0" smtClean="0"/>
              <a:t>ICEs/IMEs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6420" y="1205954"/>
            <a:ext cx="11479161" cy="5401326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fr-FR" sz="3200" dirty="0" smtClean="0"/>
              <a:t>Adaptés </a:t>
            </a:r>
            <a:r>
              <a:rPr lang="fr-FR" sz="3200" dirty="0"/>
              <a:t>manuellement </a:t>
            </a:r>
            <a:r>
              <a:rPr lang="fr-FR" sz="3200" dirty="0"/>
              <a:t>de cas </a:t>
            </a:r>
            <a:r>
              <a:rPr lang="fr-FR" sz="3200" dirty="0" smtClean="0"/>
              <a:t>réels </a:t>
            </a:r>
            <a:r>
              <a:rPr lang="fr-FR" sz="3200" dirty="0" smtClean="0"/>
              <a:t>pour </a:t>
            </a:r>
            <a:r>
              <a:rPr lang="fr-FR" sz="3200" dirty="0"/>
              <a:t>tester </a:t>
            </a:r>
            <a:r>
              <a:rPr lang="fr-FR" sz="3200" dirty="0" smtClean="0"/>
              <a:t>l’algorithme sur une grande diversité </a:t>
            </a:r>
            <a:r>
              <a:rPr lang="fr-FR" sz="3200" dirty="0"/>
              <a:t>de cas </a:t>
            </a:r>
            <a:r>
              <a:rPr lang="fr-FR" sz="3200" dirty="0" smtClean="0"/>
              <a:t>complexes </a:t>
            </a:r>
            <a:r>
              <a:rPr lang="fr-FR" sz="3200" dirty="0" smtClean="0"/>
              <a:t>:</a:t>
            </a:r>
            <a:endParaRPr lang="fr-FR" sz="3200" dirty="0"/>
          </a:p>
          <a:p>
            <a:r>
              <a:rPr lang="fr-FR" sz="3200" dirty="0"/>
              <a:t>P</a:t>
            </a:r>
            <a:r>
              <a:rPr lang="fr-FR" sz="3200" dirty="0" smtClean="0"/>
              <a:t>rotéines </a:t>
            </a:r>
            <a:r>
              <a:rPr lang="fr-FR" sz="3200" dirty="0" smtClean="0"/>
              <a:t>signatures : 356</a:t>
            </a:r>
            <a:endParaRPr lang="fr-FR" sz="3200" dirty="0"/>
          </a:p>
          <a:p>
            <a:r>
              <a:rPr lang="fr-FR" sz="3200" dirty="0" smtClean="0"/>
              <a:t>ICEs complets : 23</a:t>
            </a:r>
            <a:endParaRPr lang="fr-FR" sz="3200" dirty="0"/>
          </a:p>
          <a:p>
            <a:r>
              <a:rPr lang="fr-FR" sz="3200" dirty="0"/>
              <a:t>M</a:t>
            </a:r>
            <a:r>
              <a:rPr lang="fr-FR" sz="3200" dirty="0" smtClean="0"/>
              <a:t>odules </a:t>
            </a:r>
            <a:r>
              <a:rPr lang="fr-FR" sz="3200" dirty="0" smtClean="0"/>
              <a:t>conjugaisons </a:t>
            </a:r>
            <a:r>
              <a:rPr lang="fr-FR" sz="3200" dirty="0"/>
              <a:t>: </a:t>
            </a:r>
            <a:r>
              <a:rPr lang="fr-FR" sz="3200" dirty="0" smtClean="0"/>
              <a:t>8</a:t>
            </a:r>
            <a:endParaRPr lang="fr-FR" sz="3200" dirty="0"/>
          </a:p>
          <a:p>
            <a:r>
              <a:rPr lang="fr-FR" sz="3200" dirty="0" smtClean="0"/>
              <a:t>ICEs partiels </a:t>
            </a:r>
            <a:r>
              <a:rPr lang="fr-FR" sz="3200" dirty="0"/>
              <a:t>: </a:t>
            </a:r>
            <a:r>
              <a:rPr lang="fr-FR" sz="3200" dirty="0" smtClean="0"/>
              <a:t>11</a:t>
            </a:r>
            <a:endParaRPr lang="fr-FR" sz="3200" dirty="0"/>
          </a:p>
          <a:p>
            <a:r>
              <a:rPr lang="fr-FR" sz="3200" dirty="0" smtClean="0"/>
              <a:t>IMEs complets </a:t>
            </a:r>
            <a:r>
              <a:rPr lang="fr-FR" sz="3200" dirty="0"/>
              <a:t>: </a:t>
            </a:r>
            <a:r>
              <a:rPr lang="fr-FR" sz="3200" dirty="0" smtClean="0"/>
              <a:t>37</a:t>
            </a:r>
            <a:endParaRPr lang="fr-FR" sz="3200" dirty="0"/>
          </a:p>
          <a:p>
            <a:r>
              <a:rPr lang="fr-FR" sz="3200" dirty="0" smtClean="0"/>
              <a:t>Eléments mobilisables </a:t>
            </a:r>
            <a:r>
              <a:rPr lang="fr-FR" sz="3200" dirty="0"/>
              <a:t>(R+C &lt; 10 CDS) : </a:t>
            </a:r>
            <a:r>
              <a:rPr lang="fr-FR" sz="3200" dirty="0" smtClean="0"/>
              <a:t>3</a:t>
            </a:r>
            <a:endParaRPr lang="fr-FR" sz="3200" dirty="0"/>
          </a:p>
          <a:p>
            <a:r>
              <a:rPr lang="fr-FR" sz="3200" dirty="0" smtClean="0"/>
              <a:t>Autres éléments </a:t>
            </a:r>
            <a:r>
              <a:rPr lang="fr-FR" sz="3200" dirty="0"/>
              <a:t>partiels (R+C&gt;10 CDS, R+V, V+C) : </a:t>
            </a:r>
            <a:r>
              <a:rPr lang="fr-FR" sz="3200" dirty="0" smtClean="0"/>
              <a:t>7</a:t>
            </a:r>
            <a:endParaRPr lang="fr-FR" sz="3200" dirty="0"/>
          </a:p>
          <a:p>
            <a:r>
              <a:rPr lang="fr-FR" sz="3200" dirty="0" smtClean="0"/>
              <a:t>Eléments </a:t>
            </a:r>
            <a:r>
              <a:rPr lang="fr-FR" sz="3200" dirty="0"/>
              <a:t>emboîtés : </a:t>
            </a:r>
            <a:r>
              <a:rPr lang="fr-FR" sz="3200" dirty="0" smtClean="0"/>
              <a:t>47</a:t>
            </a:r>
            <a:endParaRPr lang="fr-FR" sz="3200" dirty="0"/>
          </a:p>
        </p:txBody>
      </p:sp>
    </p:spTree>
    <p:extLst>
      <p:ext uri="{BB962C8B-B14F-4D97-AF65-F5344CB8AC3E}">
        <p14:creationId xmlns:p14="http://schemas.microsoft.com/office/powerpoint/2010/main" val="26076289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649749"/>
          </a:xfrm>
        </p:spPr>
        <p:txBody>
          <a:bodyPr/>
          <a:lstStyle/>
          <a:p>
            <a:pPr algn="ctr"/>
            <a:r>
              <a:rPr lang="fr-FR" b="1" dirty="0"/>
              <a:t>Données </a:t>
            </a:r>
            <a:r>
              <a:rPr lang="fr-FR" b="1" dirty="0" smtClean="0"/>
              <a:t>en entrées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820416" y="1766370"/>
            <a:ext cx="10528780" cy="744832"/>
          </a:xfrm>
        </p:spPr>
        <p:txBody>
          <a:bodyPr>
            <a:normAutofit/>
          </a:bodyPr>
          <a:lstStyle/>
          <a:p>
            <a:pPr algn="ctr"/>
            <a:r>
              <a:rPr lang="fr-FR" sz="3200" dirty="0"/>
              <a:t>S</a:t>
            </a:r>
            <a:r>
              <a:rPr lang="fr-FR" sz="3200" dirty="0" smtClean="0"/>
              <a:t>équence </a:t>
            </a:r>
            <a:r>
              <a:rPr lang="fr-FR" sz="3200" dirty="0"/>
              <a:t>de protéines étiquettes ordonnées sur le </a:t>
            </a:r>
            <a:r>
              <a:rPr lang="fr-FR" sz="3200" dirty="0" smtClean="0"/>
              <a:t>génome.</a:t>
            </a:r>
            <a:endParaRPr lang="fr-FR" sz="3200" dirty="0"/>
          </a:p>
        </p:txBody>
      </p:sp>
      <p:sp>
        <p:nvSpPr>
          <p:cNvPr id="70" name="Espace réservé du contenu 2"/>
          <p:cNvSpPr txBox="1">
            <a:spLocks/>
          </p:cNvSpPr>
          <p:nvPr/>
        </p:nvSpPr>
        <p:spPr>
          <a:xfrm>
            <a:off x="9324444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Intégrase</a:t>
            </a:r>
            <a:endParaRPr lang="fr-FR" dirty="0"/>
          </a:p>
        </p:txBody>
      </p:sp>
      <p:sp>
        <p:nvSpPr>
          <p:cNvPr id="71" name="Espace réservé du contenu 2"/>
          <p:cNvSpPr txBox="1">
            <a:spLocks/>
          </p:cNvSpPr>
          <p:nvPr/>
        </p:nvSpPr>
        <p:spPr>
          <a:xfrm>
            <a:off x="7223192" y="5727939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72" name="Espace réservé du contenu 2"/>
          <p:cNvSpPr txBox="1">
            <a:spLocks/>
          </p:cNvSpPr>
          <p:nvPr/>
        </p:nvSpPr>
        <p:spPr>
          <a:xfrm>
            <a:off x="4787307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73" name="Espace réservé du contenu 2"/>
          <p:cNvSpPr txBox="1">
            <a:spLocks/>
          </p:cNvSpPr>
          <p:nvPr/>
        </p:nvSpPr>
        <p:spPr>
          <a:xfrm>
            <a:off x="2323745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74" name="Ellipse 73"/>
          <p:cNvSpPr>
            <a:spLocks noChangeAspect="1"/>
          </p:cNvSpPr>
          <p:nvPr/>
        </p:nvSpPr>
        <p:spPr>
          <a:xfrm>
            <a:off x="8737848" y="563909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5" name="Ellipse 74"/>
          <p:cNvSpPr>
            <a:spLocks noChangeAspect="1"/>
          </p:cNvSpPr>
          <p:nvPr/>
        </p:nvSpPr>
        <p:spPr>
          <a:xfrm>
            <a:off x="6646536" y="5639094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6" name="Ellipse 75"/>
          <p:cNvSpPr>
            <a:spLocks noChangeAspect="1"/>
          </p:cNvSpPr>
          <p:nvPr/>
        </p:nvSpPr>
        <p:spPr>
          <a:xfrm>
            <a:off x="4182974" y="563909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7" name="Ellipse 76"/>
          <p:cNvSpPr>
            <a:spLocks noChangeAspect="1"/>
          </p:cNvSpPr>
          <p:nvPr/>
        </p:nvSpPr>
        <p:spPr>
          <a:xfrm>
            <a:off x="1719412" y="563752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78" name="Connecteur droit 77"/>
          <p:cNvCxnSpPr/>
          <p:nvPr/>
        </p:nvCxnSpPr>
        <p:spPr>
          <a:xfrm>
            <a:off x="396815" y="3512238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Ellipse 78"/>
          <p:cNvSpPr>
            <a:spLocks noChangeAspect="1"/>
          </p:cNvSpPr>
          <p:nvPr/>
        </p:nvSpPr>
        <p:spPr>
          <a:xfrm>
            <a:off x="1715459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0" name="Ellipse 79"/>
          <p:cNvSpPr>
            <a:spLocks noChangeAspect="1"/>
          </p:cNvSpPr>
          <p:nvPr/>
        </p:nvSpPr>
        <p:spPr>
          <a:xfrm>
            <a:off x="8802196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1" name="Ellipse 80"/>
          <p:cNvSpPr>
            <a:spLocks noChangeAspect="1"/>
          </p:cNvSpPr>
          <p:nvPr/>
        </p:nvSpPr>
        <p:spPr>
          <a:xfrm>
            <a:off x="2727850" y="3242238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2" name="Ellipse 81"/>
          <p:cNvSpPr>
            <a:spLocks noChangeAspect="1"/>
          </p:cNvSpPr>
          <p:nvPr/>
        </p:nvSpPr>
        <p:spPr>
          <a:xfrm>
            <a:off x="9814587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3" name="Ellipse 82"/>
          <p:cNvSpPr>
            <a:spLocks noChangeAspect="1"/>
          </p:cNvSpPr>
          <p:nvPr/>
        </p:nvSpPr>
        <p:spPr>
          <a:xfrm>
            <a:off x="6777414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4" name="Ellipse 83"/>
          <p:cNvSpPr>
            <a:spLocks noChangeAspect="1"/>
          </p:cNvSpPr>
          <p:nvPr/>
        </p:nvSpPr>
        <p:spPr>
          <a:xfrm>
            <a:off x="7789805" y="3243806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5" name="Ellipse 84"/>
          <p:cNvSpPr>
            <a:spLocks noChangeAspect="1"/>
          </p:cNvSpPr>
          <p:nvPr/>
        </p:nvSpPr>
        <p:spPr>
          <a:xfrm>
            <a:off x="10826979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6" name="Ellipse 85"/>
          <p:cNvSpPr>
            <a:spLocks noChangeAspect="1"/>
          </p:cNvSpPr>
          <p:nvPr/>
        </p:nvSpPr>
        <p:spPr>
          <a:xfrm>
            <a:off x="5765023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7" name="Ellipse 86"/>
          <p:cNvSpPr>
            <a:spLocks noChangeAspect="1"/>
          </p:cNvSpPr>
          <p:nvPr/>
        </p:nvSpPr>
        <p:spPr>
          <a:xfrm>
            <a:off x="3740241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8" name="Ellipse 87"/>
          <p:cNvSpPr>
            <a:spLocks noChangeAspect="1"/>
          </p:cNvSpPr>
          <p:nvPr/>
        </p:nvSpPr>
        <p:spPr>
          <a:xfrm>
            <a:off x="703068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9" name="Ellipse 88"/>
          <p:cNvSpPr>
            <a:spLocks noChangeAspect="1"/>
          </p:cNvSpPr>
          <p:nvPr/>
        </p:nvSpPr>
        <p:spPr>
          <a:xfrm>
            <a:off x="4752632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0" name="Espace réservé du contenu 2"/>
          <p:cNvSpPr txBox="1">
            <a:spLocks/>
          </p:cNvSpPr>
          <p:nvPr/>
        </p:nvSpPr>
        <p:spPr>
          <a:xfrm>
            <a:off x="95352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315 CDSs</a:t>
            </a:r>
            <a:endParaRPr lang="fr-FR" dirty="0"/>
          </a:p>
        </p:txBody>
      </p:sp>
      <p:sp>
        <p:nvSpPr>
          <p:cNvPr id="91" name="Demi-cadre 90"/>
          <p:cNvSpPr/>
          <p:nvPr/>
        </p:nvSpPr>
        <p:spPr>
          <a:xfrm rot="2700000">
            <a:off x="120926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2" name="Espace réservé du contenu 2"/>
          <p:cNvSpPr txBox="1">
            <a:spLocks/>
          </p:cNvSpPr>
          <p:nvPr/>
        </p:nvSpPr>
        <p:spPr>
          <a:xfrm>
            <a:off x="1973479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15 CDSs</a:t>
            </a:r>
            <a:endParaRPr lang="fr-FR" dirty="0"/>
          </a:p>
        </p:txBody>
      </p:sp>
      <p:sp>
        <p:nvSpPr>
          <p:cNvPr id="93" name="Demi-cadre 92"/>
          <p:cNvSpPr/>
          <p:nvPr/>
        </p:nvSpPr>
        <p:spPr>
          <a:xfrm rot="2700000">
            <a:off x="222921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4" name="Espace réservé du contenu 2"/>
          <p:cNvSpPr txBox="1">
            <a:spLocks/>
          </p:cNvSpPr>
          <p:nvPr/>
        </p:nvSpPr>
        <p:spPr>
          <a:xfrm>
            <a:off x="299343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50 CDSs</a:t>
            </a:r>
            <a:endParaRPr lang="fr-FR" dirty="0"/>
          </a:p>
        </p:txBody>
      </p:sp>
      <p:sp>
        <p:nvSpPr>
          <p:cNvPr id="95" name="Demi-cadre 94"/>
          <p:cNvSpPr/>
          <p:nvPr/>
        </p:nvSpPr>
        <p:spPr>
          <a:xfrm rot="2700000">
            <a:off x="324916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6" name="Espace réservé du contenu 2"/>
          <p:cNvSpPr txBox="1">
            <a:spLocks/>
          </p:cNvSpPr>
          <p:nvPr/>
        </p:nvSpPr>
        <p:spPr>
          <a:xfrm>
            <a:off x="4013383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7 CDSs</a:t>
            </a:r>
            <a:endParaRPr lang="fr-FR" dirty="0"/>
          </a:p>
        </p:txBody>
      </p:sp>
      <p:sp>
        <p:nvSpPr>
          <p:cNvPr id="98" name="Espace réservé du contenu 2"/>
          <p:cNvSpPr txBox="1">
            <a:spLocks/>
          </p:cNvSpPr>
          <p:nvPr/>
        </p:nvSpPr>
        <p:spPr>
          <a:xfrm>
            <a:off x="5033335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4 CDSs</a:t>
            </a:r>
            <a:endParaRPr lang="fr-FR" dirty="0"/>
          </a:p>
        </p:txBody>
      </p:sp>
      <p:sp>
        <p:nvSpPr>
          <p:cNvPr id="99" name="Demi-cadre 98"/>
          <p:cNvSpPr/>
          <p:nvPr/>
        </p:nvSpPr>
        <p:spPr>
          <a:xfrm rot="2700000">
            <a:off x="5289071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0" name="Espace réservé du contenu 2"/>
          <p:cNvSpPr txBox="1">
            <a:spLocks/>
          </p:cNvSpPr>
          <p:nvPr/>
        </p:nvSpPr>
        <p:spPr>
          <a:xfrm>
            <a:off x="605328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 CDSs</a:t>
            </a:r>
            <a:endParaRPr lang="fr-FR" dirty="0"/>
          </a:p>
        </p:txBody>
      </p:sp>
      <p:sp>
        <p:nvSpPr>
          <p:cNvPr id="101" name="Demi-cadre 100"/>
          <p:cNvSpPr/>
          <p:nvPr/>
        </p:nvSpPr>
        <p:spPr>
          <a:xfrm rot="2700000">
            <a:off x="630902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2" name="Espace réservé du contenu 2"/>
          <p:cNvSpPr txBox="1">
            <a:spLocks/>
          </p:cNvSpPr>
          <p:nvPr/>
        </p:nvSpPr>
        <p:spPr>
          <a:xfrm>
            <a:off x="7073239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22 CDSs</a:t>
            </a:r>
            <a:endParaRPr lang="fr-FR" dirty="0"/>
          </a:p>
        </p:txBody>
      </p:sp>
      <p:sp>
        <p:nvSpPr>
          <p:cNvPr id="103" name="Demi-cadre 102"/>
          <p:cNvSpPr/>
          <p:nvPr/>
        </p:nvSpPr>
        <p:spPr>
          <a:xfrm rot="2700000">
            <a:off x="732897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4" name="Espace réservé du contenu 2"/>
          <p:cNvSpPr txBox="1">
            <a:spLocks/>
          </p:cNvSpPr>
          <p:nvPr/>
        </p:nvSpPr>
        <p:spPr>
          <a:xfrm>
            <a:off x="809319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25 CDSs</a:t>
            </a:r>
            <a:endParaRPr lang="fr-FR" dirty="0"/>
          </a:p>
        </p:txBody>
      </p:sp>
      <p:sp>
        <p:nvSpPr>
          <p:cNvPr id="105" name="Demi-cadre 104"/>
          <p:cNvSpPr/>
          <p:nvPr/>
        </p:nvSpPr>
        <p:spPr>
          <a:xfrm rot="2700000">
            <a:off x="83489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6" name="Espace réservé du contenu 2"/>
          <p:cNvSpPr txBox="1">
            <a:spLocks/>
          </p:cNvSpPr>
          <p:nvPr/>
        </p:nvSpPr>
        <p:spPr>
          <a:xfrm>
            <a:off x="9113143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30 CDSs</a:t>
            </a:r>
            <a:endParaRPr lang="fr-FR" dirty="0"/>
          </a:p>
        </p:txBody>
      </p:sp>
      <p:sp>
        <p:nvSpPr>
          <p:cNvPr id="107" name="Demi-cadre 106"/>
          <p:cNvSpPr/>
          <p:nvPr/>
        </p:nvSpPr>
        <p:spPr>
          <a:xfrm rot="2700000">
            <a:off x="9368879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8" name="Espace réservé du contenu 2"/>
          <p:cNvSpPr txBox="1">
            <a:spLocks/>
          </p:cNvSpPr>
          <p:nvPr/>
        </p:nvSpPr>
        <p:spPr>
          <a:xfrm>
            <a:off x="1013309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 CDSs</a:t>
            </a:r>
            <a:endParaRPr lang="fr-FR" dirty="0"/>
          </a:p>
        </p:txBody>
      </p:sp>
      <p:sp>
        <p:nvSpPr>
          <p:cNvPr id="109" name="Demi-cadre 108"/>
          <p:cNvSpPr/>
          <p:nvPr/>
        </p:nvSpPr>
        <p:spPr>
          <a:xfrm rot="2700000">
            <a:off x="103888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11" name="Demi-cadre 110"/>
          <p:cNvSpPr/>
          <p:nvPr/>
        </p:nvSpPr>
        <p:spPr>
          <a:xfrm rot="2700000">
            <a:off x="4269113" y="3843052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81558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611739"/>
          </a:xfrm>
        </p:spPr>
        <p:txBody>
          <a:bodyPr/>
          <a:lstStyle/>
          <a:p>
            <a:pPr algn="ctr"/>
            <a:r>
              <a:rPr lang="fr-FR" b="1" dirty="0" smtClean="0"/>
              <a:t>1</a:t>
            </a:r>
            <a:r>
              <a:rPr lang="fr-FR" b="1" baseline="30000" dirty="0" smtClean="0"/>
              <a:t>ère</a:t>
            </a:r>
            <a:r>
              <a:rPr lang="fr-FR" b="1" dirty="0" smtClean="0"/>
              <a:t> étape : les </a:t>
            </a:r>
            <a:r>
              <a:rPr lang="fr-FR" b="1" dirty="0"/>
              <a:t>ICEs/IMEs ne peuvent pas être trop grands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1926655"/>
            <a:ext cx="12192000" cy="793172"/>
          </a:xfrm>
        </p:spPr>
        <p:txBody>
          <a:bodyPr>
            <a:normAutofit/>
          </a:bodyPr>
          <a:lstStyle/>
          <a:p>
            <a:pPr algn="ctr"/>
            <a:r>
              <a:rPr lang="fr-FR" sz="3200" dirty="0" smtClean="0"/>
              <a:t>La séquence est coupée si &gt; 100 CDSs entre 2 protéines étiquettes.</a:t>
            </a:r>
            <a:endParaRPr lang="fr-FR" sz="320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3512238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324380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3242238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3243806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3243806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324380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324223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Espace réservé du contenu 2"/>
          <p:cNvSpPr txBox="1">
            <a:spLocks/>
          </p:cNvSpPr>
          <p:nvPr/>
        </p:nvSpPr>
        <p:spPr>
          <a:xfrm>
            <a:off x="4013377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7 CDSs</a:t>
            </a:r>
            <a:endParaRPr lang="fr-FR" dirty="0"/>
          </a:p>
        </p:txBody>
      </p:sp>
      <p:sp>
        <p:nvSpPr>
          <p:cNvPr id="51" name="Demi-cadre 50"/>
          <p:cNvSpPr/>
          <p:nvPr/>
        </p:nvSpPr>
        <p:spPr>
          <a:xfrm rot="2700000">
            <a:off x="4269113" y="3841485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2" name="Espace réservé du contenu 2"/>
          <p:cNvSpPr txBox="1">
            <a:spLocks/>
          </p:cNvSpPr>
          <p:nvPr/>
        </p:nvSpPr>
        <p:spPr>
          <a:xfrm>
            <a:off x="1973479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15 CDSs</a:t>
            </a:r>
            <a:endParaRPr lang="fr-FR" dirty="0"/>
          </a:p>
        </p:txBody>
      </p:sp>
      <p:sp>
        <p:nvSpPr>
          <p:cNvPr id="53" name="Demi-cadre 52"/>
          <p:cNvSpPr/>
          <p:nvPr/>
        </p:nvSpPr>
        <p:spPr>
          <a:xfrm rot="2700000">
            <a:off x="222921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4" name="Espace réservé du contenu 2"/>
          <p:cNvSpPr txBox="1">
            <a:spLocks/>
          </p:cNvSpPr>
          <p:nvPr/>
        </p:nvSpPr>
        <p:spPr>
          <a:xfrm>
            <a:off x="299343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50 CDSs</a:t>
            </a:r>
            <a:endParaRPr lang="fr-FR" dirty="0"/>
          </a:p>
        </p:txBody>
      </p:sp>
      <p:sp>
        <p:nvSpPr>
          <p:cNvPr id="55" name="Demi-cadre 54"/>
          <p:cNvSpPr/>
          <p:nvPr/>
        </p:nvSpPr>
        <p:spPr>
          <a:xfrm rot="2700000">
            <a:off x="324916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6" name="Espace réservé du contenu 2"/>
          <p:cNvSpPr txBox="1">
            <a:spLocks/>
          </p:cNvSpPr>
          <p:nvPr/>
        </p:nvSpPr>
        <p:spPr>
          <a:xfrm>
            <a:off x="96687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sz="3200" b="1" dirty="0" smtClean="0">
                <a:solidFill>
                  <a:srgbClr val="FF0000"/>
                </a:solidFill>
              </a:rPr>
              <a:t>315 CDSs</a:t>
            </a:r>
            <a:endParaRPr lang="fr-FR" sz="3200" b="1" dirty="0">
              <a:solidFill>
                <a:srgbClr val="FF0000"/>
              </a:solidFill>
            </a:endParaRPr>
          </a:p>
        </p:txBody>
      </p:sp>
      <p:sp>
        <p:nvSpPr>
          <p:cNvPr id="57" name="Demi-cadre 56"/>
          <p:cNvSpPr/>
          <p:nvPr/>
        </p:nvSpPr>
        <p:spPr>
          <a:xfrm rot="2700000">
            <a:off x="1222607" y="3841485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8" name="Espace réservé du contenu 2"/>
          <p:cNvSpPr txBox="1">
            <a:spLocks/>
          </p:cNvSpPr>
          <p:nvPr/>
        </p:nvSpPr>
        <p:spPr>
          <a:xfrm>
            <a:off x="5033335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4 CDSs</a:t>
            </a:r>
            <a:endParaRPr lang="fr-FR" dirty="0"/>
          </a:p>
        </p:txBody>
      </p:sp>
      <p:sp>
        <p:nvSpPr>
          <p:cNvPr id="59" name="Demi-cadre 58"/>
          <p:cNvSpPr/>
          <p:nvPr/>
        </p:nvSpPr>
        <p:spPr>
          <a:xfrm rot="2700000">
            <a:off x="5289071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0" name="Espace réservé du contenu 2"/>
          <p:cNvSpPr txBox="1">
            <a:spLocks/>
          </p:cNvSpPr>
          <p:nvPr/>
        </p:nvSpPr>
        <p:spPr>
          <a:xfrm>
            <a:off x="605328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 CDSs</a:t>
            </a:r>
            <a:endParaRPr lang="fr-FR" dirty="0"/>
          </a:p>
        </p:txBody>
      </p:sp>
      <p:sp>
        <p:nvSpPr>
          <p:cNvPr id="61" name="Demi-cadre 60"/>
          <p:cNvSpPr/>
          <p:nvPr/>
        </p:nvSpPr>
        <p:spPr>
          <a:xfrm rot="2700000">
            <a:off x="630902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2" name="Espace réservé du contenu 2"/>
          <p:cNvSpPr txBox="1">
            <a:spLocks/>
          </p:cNvSpPr>
          <p:nvPr/>
        </p:nvSpPr>
        <p:spPr>
          <a:xfrm>
            <a:off x="7073239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22 CDSs</a:t>
            </a:r>
            <a:endParaRPr lang="fr-FR" dirty="0"/>
          </a:p>
        </p:txBody>
      </p:sp>
      <p:sp>
        <p:nvSpPr>
          <p:cNvPr id="63" name="Demi-cadre 62"/>
          <p:cNvSpPr/>
          <p:nvPr/>
        </p:nvSpPr>
        <p:spPr>
          <a:xfrm rot="2700000">
            <a:off x="732897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4" name="Espace réservé du contenu 2"/>
          <p:cNvSpPr txBox="1">
            <a:spLocks/>
          </p:cNvSpPr>
          <p:nvPr/>
        </p:nvSpPr>
        <p:spPr>
          <a:xfrm>
            <a:off x="809319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25 CDSs</a:t>
            </a:r>
            <a:endParaRPr lang="fr-FR" dirty="0"/>
          </a:p>
        </p:txBody>
      </p:sp>
      <p:sp>
        <p:nvSpPr>
          <p:cNvPr id="65" name="Demi-cadre 64"/>
          <p:cNvSpPr/>
          <p:nvPr/>
        </p:nvSpPr>
        <p:spPr>
          <a:xfrm rot="2700000">
            <a:off x="83489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6" name="Espace réservé du contenu 2"/>
          <p:cNvSpPr txBox="1">
            <a:spLocks/>
          </p:cNvSpPr>
          <p:nvPr/>
        </p:nvSpPr>
        <p:spPr>
          <a:xfrm>
            <a:off x="9113143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30 CDSs</a:t>
            </a:r>
            <a:endParaRPr lang="fr-FR" dirty="0"/>
          </a:p>
        </p:txBody>
      </p:sp>
      <p:sp>
        <p:nvSpPr>
          <p:cNvPr id="67" name="Demi-cadre 66"/>
          <p:cNvSpPr/>
          <p:nvPr/>
        </p:nvSpPr>
        <p:spPr>
          <a:xfrm rot="2700000">
            <a:off x="9368879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8" name="Espace réservé du contenu 2"/>
          <p:cNvSpPr txBox="1">
            <a:spLocks/>
          </p:cNvSpPr>
          <p:nvPr/>
        </p:nvSpPr>
        <p:spPr>
          <a:xfrm>
            <a:off x="1013309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 CDSs</a:t>
            </a:r>
            <a:endParaRPr lang="fr-FR" dirty="0"/>
          </a:p>
        </p:txBody>
      </p:sp>
      <p:sp>
        <p:nvSpPr>
          <p:cNvPr id="69" name="Demi-cadre 68"/>
          <p:cNvSpPr/>
          <p:nvPr/>
        </p:nvSpPr>
        <p:spPr>
          <a:xfrm rot="2700000">
            <a:off x="103888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1459992" y="308440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9324444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/>
              <a:t>Intégrase</a:t>
            </a:r>
          </a:p>
        </p:txBody>
      </p:sp>
      <p:sp>
        <p:nvSpPr>
          <p:cNvPr id="47" name="Espace réservé du contenu 2"/>
          <p:cNvSpPr txBox="1">
            <a:spLocks/>
          </p:cNvSpPr>
          <p:nvPr/>
        </p:nvSpPr>
        <p:spPr>
          <a:xfrm>
            <a:off x="7223192" y="5727939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48" name="Espace réservé du contenu 2"/>
          <p:cNvSpPr txBox="1">
            <a:spLocks/>
          </p:cNvSpPr>
          <p:nvPr/>
        </p:nvSpPr>
        <p:spPr>
          <a:xfrm>
            <a:off x="4787307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50" name="Espace réservé du contenu 2"/>
          <p:cNvSpPr txBox="1">
            <a:spLocks/>
          </p:cNvSpPr>
          <p:nvPr/>
        </p:nvSpPr>
        <p:spPr>
          <a:xfrm>
            <a:off x="2323745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Relaxase</a:t>
            </a:r>
            <a:endParaRPr lang="fr-FR" dirty="0"/>
          </a:p>
        </p:txBody>
      </p:sp>
      <p:sp>
        <p:nvSpPr>
          <p:cNvPr id="70" name="Ellipse 69"/>
          <p:cNvSpPr>
            <a:spLocks noChangeAspect="1"/>
          </p:cNvSpPr>
          <p:nvPr/>
        </p:nvSpPr>
        <p:spPr>
          <a:xfrm>
            <a:off x="8737848" y="563909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1" name="Ellipse 70"/>
          <p:cNvSpPr>
            <a:spLocks noChangeAspect="1"/>
          </p:cNvSpPr>
          <p:nvPr/>
        </p:nvSpPr>
        <p:spPr>
          <a:xfrm>
            <a:off x="6646536" y="5639094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2" name="Ellipse 71"/>
          <p:cNvSpPr>
            <a:spLocks noChangeAspect="1"/>
          </p:cNvSpPr>
          <p:nvPr/>
        </p:nvSpPr>
        <p:spPr>
          <a:xfrm>
            <a:off x="4182974" y="563909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3" name="Ellipse 72"/>
          <p:cNvSpPr>
            <a:spLocks noChangeAspect="1"/>
          </p:cNvSpPr>
          <p:nvPr/>
        </p:nvSpPr>
        <p:spPr>
          <a:xfrm>
            <a:off x="1719412" y="5637526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614249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881487"/>
          </a:xfrm>
        </p:spPr>
        <p:txBody>
          <a:bodyPr/>
          <a:lstStyle/>
          <a:p>
            <a:pPr algn="ctr"/>
            <a:r>
              <a:rPr lang="fr-FR" b="1" dirty="0" smtClean="0"/>
              <a:t>2</a:t>
            </a:r>
            <a:r>
              <a:rPr lang="fr-FR" b="1" baseline="30000" dirty="0" smtClean="0"/>
              <a:t>ème</a:t>
            </a:r>
            <a:r>
              <a:rPr lang="fr-FR" b="1" dirty="0" smtClean="0"/>
              <a:t> étape : </a:t>
            </a:r>
            <a:r>
              <a:rPr lang="fr-FR" b="1" dirty="0"/>
              <a:t>règles pour créer une graine 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813656"/>
            <a:ext cx="12192000" cy="3676717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fr-FR" sz="3000" dirty="0" smtClean="0"/>
              <a:t>La séquence est parcourue de gauche à droite (       ). Si une des </a:t>
            </a:r>
            <a:r>
              <a:rPr lang="fr-FR" sz="3000" dirty="0"/>
              <a:t>3 </a:t>
            </a:r>
            <a:r>
              <a:rPr lang="fr-FR" sz="3000" dirty="0" smtClean="0"/>
              <a:t>protéines </a:t>
            </a:r>
            <a:r>
              <a:rPr lang="fr-FR" sz="3000" dirty="0"/>
              <a:t>étiquettes </a:t>
            </a:r>
            <a:r>
              <a:rPr lang="fr-FR" sz="3000" dirty="0" smtClean="0"/>
              <a:t>relaxase, coupling, ou virB4 est rencontrée → début graine (       ).</a:t>
            </a:r>
          </a:p>
          <a:p>
            <a:r>
              <a:rPr lang="fr-FR" sz="3000" dirty="0" smtClean="0"/>
              <a:t>Si l’élément contient une virB4, cela indique un ICE (complet ou partiel).</a:t>
            </a:r>
          </a:p>
          <a:p>
            <a:r>
              <a:rPr lang="fr-FR" sz="3000" dirty="0"/>
              <a:t>S</a:t>
            </a:r>
            <a:r>
              <a:rPr lang="fr-FR" sz="3000" dirty="0" smtClean="0"/>
              <a:t>i </a:t>
            </a:r>
            <a:r>
              <a:rPr lang="fr-FR" sz="3000" dirty="0"/>
              <a:t>l’élément contient </a:t>
            </a:r>
            <a:r>
              <a:rPr lang="fr-FR" sz="3000" dirty="0" smtClean="0"/>
              <a:t>une coupling </a:t>
            </a:r>
            <a:r>
              <a:rPr lang="fr-FR" sz="3000" dirty="0"/>
              <a:t>ou relaxase </a:t>
            </a:r>
            <a:r>
              <a:rPr lang="fr-FR" sz="3000" dirty="0" smtClean="0"/>
              <a:t>avec au moins une autre protéine </a:t>
            </a:r>
            <a:r>
              <a:rPr lang="fr-FR" sz="3000" dirty="0"/>
              <a:t>étiquette, cela indique un ICE ou </a:t>
            </a:r>
            <a:r>
              <a:rPr lang="fr-FR" sz="3000" dirty="0" smtClean="0"/>
              <a:t>IME.</a:t>
            </a:r>
            <a:endParaRPr lang="fr-FR" sz="3000" dirty="0"/>
          </a:p>
          <a:p>
            <a:r>
              <a:rPr lang="fr-FR" sz="3000" dirty="0" smtClean="0"/>
              <a:t>Si on trouve une intégrase </a:t>
            </a:r>
            <a:r>
              <a:rPr lang="fr-FR" sz="3000" dirty="0"/>
              <a:t>→</a:t>
            </a:r>
            <a:r>
              <a:rPr lang="fr-FR" sz="3000" dirty="0" smtClean="0"/>
              <a:t> </a:t>
            </a:r>
            <a:r>
              <a:rPr lang="fr-FR" sz="3000" dirty="0"/>
              <a:t>moins spécifique </a:t>
            </a:r>
            <a:r>
              <a:rPr lang="fr-FR" sz="3000" dirty="0" smtClean="0"/>
              <a:t>des ICEs / IMEs (peut être autres EM, i.e</a:t>
            </a:r>
            <a:r>
              <a:rPr lang="fr-FR" sz="3000" dirty="0"/>
              <a:t>.  </a:t>
            </a:r>
            <a:r>
              <a:rPr lang="fr-FR" sz="3000" dirty="0" smtClean="0"/>
              <a:t>transposons). L'</a:t>
            </a:r>
            <a:r>
              <a:rPr lang="fr-FR" sz="3000" dirty="0" err="1" smtClean="0"/>
              <a:t>intégrase</a:t>
            </a:r>
            <a:r>
              <a:rPr lang="fr-FR" sz="3000" dirty="0" smtClean="0"/>
              <a:t> est toujours </a:t>
            </a:r>
            <a:r>
              <a:rPr lang="fr-FR" sz="3000" dirty="0"/>
              <a:t>en bordure </a:t>
            </a:r>
            <a:r>
              <a:rPr lang="fr-FR" sz="3000" dirty="0" smtClean="0"/>
              <a:t>d'élément.</a:t>
            </a:r>
            <a:endParaRPr lang="fr-FR" sz="300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46016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/>
              <a:t>Intégrase</a:t>
            </a:r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77584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77584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76016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7758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77584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77584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7601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7758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77584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7601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76016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26" name="Connecteur droit 25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Connecteur droit avec flèche 6"/>
          <p:cNvCxnSpPr>
            <a:endCxn id="9" idx="1"/>
          </p:cNvCxnSpPr>
          <p:nvPr/>
        </p:nvCxnSpPr>
        <p:spPr>
          <a:xfrm flipV="1">
            <a:off x="396815" y="4842919"/>
            <a:ext cx="1318644" cy="930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entagone 8"/>
          <p:cNvSpPr/>
          <p:nvPr/>
        </p:nvSpPr>
        <p:spPr>
          <a:xfrm>
            <a:off x="1715459" y="4595072"/>
            <a:ext cx="540000" cy="495694"/>
          </a:xfrm>
          <a:prstGeom prst="homePlate">
            <a:avLst/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30" name="Connecteur droit avec flèche 29"/>
          <p:cNvCxnSpPr/>
          <p:nvPr/>
        </p:nvCxnSpPr>
        <p:spPr>
          <a:xfrm>
            <a:off x="7422072" y="1075030"/>
            <a:ext cx="529961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Pentagone 30"/>
          <p:cNvSpPr/>
          <p:nvPr/>
        </p:nvSpPr>
        <p:spPr>
          <a:xfrm>
            <a:off x="11037387" y="1245070"/>
            <a:ext cx="540000" cy="495694"/>
          </a:xfrm>
          <a:prstGeom prst="homePlate">
            <a:avLst/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98214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881487"/>
          </a:xfrm>
        </p:spPr>
        <p:txBody>
          <a:bodyPr/>
          <a:lstStyle/>
          <a:p>
            <a:pPr algn="ctr"/>
            <a:r>
              <a:rPr lang="fr-FR" b="1" dirty="0" smtClean="0"/>
              <a:t>3</a:t>
            </a:r>
            <a:r>
              <a:rPr lang="fr-FR" b="1" baseline="30000" dirty="0" smtClean="0"/>
              <a:t>ème</a:t>
            </a:r>
            <a:r>
              <a:rPr lang="fr-FR" b="1" dirty="0" smtClean="0"/>
              <a:t> étape : </a:t>
            </a:r>
            <a:r>
              <a:rPr lang="fr-FR" b="1" dirty="0"/>
              <a:t>règles pour </a:t>
            </a:r>
            <a:r>
              <a:rPr lang="fr-FR" b="1" dirty="0" smtClean="0"/>
              <a:t>étendre </a:t>
            </a:r>
            <a:r>
              <a:rPr lang="fr-FR" b="1" dirty="0"/>
              <a:t>une graine 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03566" y="796403"/>
            <a:ext cx="11816369" cy="3676717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fr-FR" sz="3000" dirty="0"/>
              <a:t>La </a:t>
            </a:r>
            <a:r>
              <a:rPr lang="fr-FR" sz="3000" dirty="0" smtClean="0"/>
              <a:t>séquence continue d’être </a:t>
            </a:r>
            <a:r>
              <a:rPr lang="fr-FR" sz="3000" dirty="0"/>
              <a:t>parcourue de gauche à droite. </a:t>
            </a:r>
            <a:r>
              <a:rPr lang="fr-FR" sz="3000" dirty="0" smtClean="0"/>
              <a:t>Une graine </a:t>
            </a:r>
            <a:r>
              <a:rPr lang="fr-FR" sz="3000" dirty="0"/>
              <a:t>ICE/IME ne peut pas contenir </a:t>
            </a:r>
            <a:r>
              <a:rPr lang="fr-FR" sz="3000" dirty="0" smtClean="0"/>
              <a:t>(conditions d’arrêt de l’extension) :</a:t>
            </a:r>
          </a:p>
          <a:p>
            <a:r>
              <a:rPr lang="fr-FR" sz="3000" dirty="0" smtClean="0"/>
              <a:t>2 protéines étiquettes séparé de plus de 100 CDSs (étape 1).</a:t>
            </a:r>
            <a:endParaRPr lang="fr-FR" sz="3000" dirty="0"/>
          </a:p>
          <a:p>
            <a:r>
              <a:rPr lang="fr-FR" sz="3000" dirty="0" smtClean="0"/>
              <a:t>2 </a:t>
            </a:r>
            <a:r>
              <a:rPr lang="fr-FR" sz="3000" dirty="0"/>
              <a:t>protéines étiquettes de même type </a:t>
            </a:r>
            <a:r>
              <a:rPr lang="fr-FR" sz="3000" dirty="0" smtClean="0"/>
              <a:t>(sauf </a:t>
            </a:r>
            <a:r>
              <a:rPr lang="fr-FR" sz="3000" dirty="0"/>
              <a:t>si elles sont adjacentes sur le génome </a:t>
            </a:r>
            <a:r>
              <a:rPr lang="fr-FR" sz="3000" dirty="0" smtClean="0"/>
              <a:t>et de type relaxase </a:t>
            </a:r>
            <a:r>
              <a:rPr lang="fr-FR" sz="3000" dirty="0"/>
              <a:t>ou </a:t>
            </a:r>
            <a:r>
              <a:rPr lang="fr-FR" sz="3000" dirty="0" smtClean="0"/>
              <a:t>coupling).</a:t>
            </a:r>
            <a:endParaRPr lang="fr-FR" sz="3000" dirty="0"/>
          </a:p>
          <a:p>
            <a:r>
              <a:rPr lang="fr-FR" sz="3000" dirty="0" smtClean="0"/>
              <a:t>Protéines </a:t>
            </a:r>
            <a:r>
              <a:rPr lang="fr-FR" sz="3000" dirty="0"/>
              <a:t>étiquettes de </a:t>
            </a:r>
            <a:r>
              <a:rPr lang="fr-FR" sz="3000" dirty="0" smtClean="0"/>
              <a:t>familles </a:t>
            </a:r>
            <a:r>
              <a:rPr lang="fr-FR" sz="3000" dirty="0"/>
              <a:t>différentes </a:t>
            </a:r>
            <a:r>
              <a:rPr lang="fr-FR" sz="3000" dirty="0" smtClean="0"/>
              <a:t>(i.e. </a:t>
            </a:r>
            <a:r>
              <a:rPr lang="fr-FR" sz="4000" b="1" dirty="0" smtClean="0"/>
              <a:t>I</a:t>
            </a:r>
            <a:r>
              <a:rPr lang="fr-FR" sz="3000" dirty="0" smtClean="0"/>
              <a:t> = ICESt3</a:t>
            </a:r>
            <a:r>
              <a:rPr lang="fr-FR" sz="3000" dirty="0"/>
              <a:t>, </a:t>
            </a:r>
            <a:r>
              <a:rPr lang="fr-FR" sz="4000" b="1" dirty="0" smtClean="0"/>
              <a:t>T</a:t>
            </a:r>
            <a:r>
              <a:rPr lang="fr-FR" sz="3000" dirty="0" smtClean="0"/>
              <a:t> = Tn916).</a:t>
            </a:r>
            <a:endParaRPr lang="fr-FR" sz="3000" dirty="0"/>
          </a:p>
          <a:p>
            <a:r>
              <a:rPr lang="fr-FR" sz="3000" dirty="0" smtClean="0"/>
              <a:t>Intégrase : les intégrase sont toujours </a:t>
            </a:r>
            <a:r>
              <a:rPr lang="fr-FR" sz="3000" dirty="0"/>
              <a:t>en bordure </a:t>
            </a:r>
            <a:r>
              <a:rPr lang="fr-FR" sz="3000" dirty="0" smtClean="0"/>
              <a:t>d'élément, elles seront traités postérieurement.</a:t>
            </a:r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/>
              <a:t>Intégrase</a:t>
            </a:r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400" dirty="0" smtClean="0">
                <a:solidFill>
                  <a:schemeClr val="tx1"/>
                </a:solidFill>
              </a:rPr>
              <a:t>T</a:t>
            </a:r>
            <a:endParaRPr lang="fr-FR" sz="44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7" name="Connecteur droit avec flèche 6"/>
          <p:cNvCxnSpPr/>
          <p:nvPr/>
        </p:nvCxnSpPr>
        <p:spPr>
          <a:xfrm>
            <a:off x="396815" y="4845892"/>
            <a:ext cx="1318644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entagone 8"/>
          <p:cNvSpPr/>
          <p:nvPr/>
        </p:nvSpPr>
        <p:spPr>
          <a:xfrm>
            <a:off x="1715458" y="4598045"/>
            <a:ext cx="1552391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cxnSp>
        <p:nvCxnSpPr>
          <p:cNvPr id="30" name="Connecteur droit avec flèche 29"/>
          <p:cNvCxnSpPr/>
          <p:nvPr/>
        </p:nvCxnSpPr>
        <p:spPr>
          <a:xfrm>
            <a:off x="3740241" y="4841242"/>
            <a:ext cx="3044546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Multiplication 31"/>
          <p:cNvSpPr/>
          <p:nvPr/>
        </p:nvSpPr>
        <p:spPr>
          <a:xfrm>
            <a:off x="9193323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Multiplication 45"/>
          <p:cNvSpPr/>
          <p:nvPr/>
        </p:nvSpPr>
        <p:spPr>
          <a:xfrm>
            <a:off x="10215481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Pentagone 46"/>
          <p:cNvSpPr/>
          <p:nvPr/>
        </p:nvSpPr>
        <p:spPr>
          <a:xfrm>
            <a:off x="6777414" y="4598045"/>
            <a:ext cx="2547030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>
            <a:off x="9814587" y="4598045"/>
            <a:ext cx="540000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3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49" name="Connecteur droit avec flèche 48"/>
          <p:cNvCxnSpPr/>
          <p:nvPr/>
        </p:nvCxnSpPr>
        <p:spPr>
          <a:xfrm>
            <a:off x="10826979" y="4845892"/>
            <a:ext cx="853187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Multiplication 49"/>
          <p:cNvSpPr/>
          <p:nvPr/>
        </p:nvSpPr>
        <p:spPr>
          <a:xfrm>
            <a:off x="3144302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417284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fr-FR" b="1" dirty="0" smtClean="0"/>
              <a:t>4</a:t>
            </a:r>
            <a:r>
              <a:rPr lang="fr-FR" b="1" baseline="30000" dirty="0" smtClean="0"/>
              <a:t>ème</a:t>
            </a:r>
            <a:r>
              <a:rPr lang="fr-FR" b="1" dirty="0" smtClean="0"/>
              <a:t> étape : étendre graines de droite à gauche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826182"/>
            <a:ext cx="12192000" cy="2630644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fr-FR" sz="3200" dirty="0" smtClean="0"/>
              <a:t>Après la 3eme étape (création et extension des graines de gauche à droite), chaque graine est étendue de droite à gauche (même conditions d’arrêt).</a:t>
            </a:r>
          </a:p>
          <a:p>
            <a:r>
              <a:rPr lang="fr-FR" sz="3200" dirty="0" smtClean="0"/>
              <a:t>Les ICEs/IMEs </a:t>
            </a:r>
            <a:r>
              <a:rPr lang="fr-FR" sz="3200" dirty="0"/>
              <a:t>n'ont pas de </a:t>
            </a:r>
            <a:r>
              <a:rPr lang="fr-FR" sz="3200" dirty="0" smtClean="0"/>
              <a:t>direction.</a:t>
            </a:r>
          </a:p>
          <a:p>
            <a:r>
              <a:rPr lang="fr-FR" sz="3200" dirty="0" smtClean="0"/>
              <a:t>L’algorithme est consistent et indépendant du choix du sens de lecture.</a:t>
            </a:r>
          </a:p>
          <a:p>
            <a:r>
              <a:rPr lang="fr-FR" sz="3200" dirty="0" smtClean="0"/>
              <a:t>Possible protéine étiquette </a:t>
            </a:r>
            <a:r>
              <a:rPr lang="fr-FR" sz="3200" dirty="0"/>
              <a:t>en "</a:t>
            </a:r>
            <a:r>
              <a:rPr lang="fr-FR" sz="3200" dirty="0" smtClean="0"/>
              <a:t>conflit" rattachée à 2 graines différentes.</a:t>
            </a:r>
            <a:endParaRPr lang="fr-FR" sz="320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/>
              <a:t>Intégrase</a:t>
            </a:r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9" name="Pentagone 8"/>
          <p:cNvSpPr/>
          <p:nvPr/>
        </p:nvSpPr>
        <p:spPr>
          <a:xfrm flipH="1">
            <a:off x="1715458" y="4501796"/>
            <a:ext cx="1552391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32" name="Multiplication 31"/>
          <p:cNvSpPr/>
          <p:nvPr/>
        </p:nvSpPr>
        <p:spPr>
          <a:xfrm>
            <a:off x="8214607" y="3760601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Pentagone 46"/>
          <p:cNvSpPr/>
          <p:nvPr/>
        </p:nvSpPr>
        <p:spPr>
          <a:xfrm flipH="1">
            <a:off x="6777414" y="4501796"/>
            <a:ext cx="2547030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 flipH="1">
            <a:off x="8802196" y="3876154"/>
            <a:ext cx="1552391" cy="495694"/>
          </a:xfrm>
          <a:prstGeom prst="homePlate">
            <a:avLst>
              <a:gd name="adj" fmla="val 2411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3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50" name="Multiplication 49"/>
          <p:cNvSpPr/>
          <p:nvPr/>
        </p:nvSpPr>
        <p:spPr>
          <a:xfrm>
            <a:off x="1074887" y="4398143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Multiplication 39"/>
          <p:cNvSpPr/>
          <p:nvPr/>
        </p:nvSpPr>
        <p:spPr>
          <a:xfrm>
            <a:off x="6157636" y="4398250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" name="Rectangle 3"/>
          <p:cNvSpPr/>
          <p:nvPr/>
        </p:nvSpPr>
        <p:spPr>
          <a:xfrm>
            <a:off x="8802196" y="3790019"/>
            <a:ext cx="540000" cy="2225291"/>
          </a:xfrm>
          <a:prstGeom prst="rect">
            <a:avLst/>
          </a:prstGeom>
          <a:noFill/>
          <a:ln w="44450" cmpd="sng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8" name="Connecteur en arc 7"/>
          <p:cNvCxnSpPr>
            <a:endCxn id="4" idx="0"/>
          </p:cNvCxnSpPr>
          <p:nvPr/>
        </p:nvCxnSpPr>
        <p:spPr>
          <a:xfrm>
            <a:off x="5604387" y="3302434"/>
            <a:ext cx="3467809" cy="487585"/>
          </a:xfrm>
          <a:prstGeom prst="curvedConnector2">
            <a:avLst/>
          </a:prstGeom>
          <a:ln w="635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610546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fr-FR" b="1" dirty="0" smtClean="0"/>
              <a:t>5</a:t>
            </a:r>
            <a:r>
              <a:rPr lang="fr-FR" b="1" baseline="30000" dirty="0" smtClean="0"/>
              <a:t>ème</a:t>
            </a:r>
            <a:r>
              <a:rPr lang="fr-FR" b="1" dirty="0" smtClean="0"/>
              <a:t> étape : fusion des graines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899922"/>
            <a:ext cx="12192000" cy="2537928"/>
          </a:xfrm>
        </p:spPr>
        <p:txBody>
          <a:bodyPr>
            <a:normAutofit lnSpcReduction="10000"/>
          </a:bodyPr>
          <a:lstStyle/>
          <a:p>
            <a:r>
              <a:rPr lang="fr-FR" sz="3200" dirty="0" smtClean="0"/>
              <a:t>Exhaustif </a:t>
            </a:r>
            <a:r>
              <a:rPr lang="fr-FR" sz="3200" dirty="0"/>
              <a:t>: </a:t>
            </a:r>
            <a:r>
              <a:rPr lang="fr-FR" sz="3200" dirty="0" smtClean="0"/>
              <a:t>toutes </a:t>
            </a:r>
            <a:r>
              <a:rPr lang="fr-FR" sz="3200" dirty="0"/>
              <a:t>les </a:t>
            </a:r>
            <a:r>
              <a:rPr lang="fr-FR" sz="3200" dirty="0" smtClean="0"/>
              <a:t>combinaisons </a:t>
            </a:r>
            <a:r>
              <a:rPr lang="fr-FR" sz="3200" dirty="0"/>
              <a:t>de fusion</a:t>
            </a:r>
            <a:r>
              <a:rPr lang="fr-FR" sz="3200" dirty="0" smtClean="0"/>
              <a:t> sont testées. Priorité aux fusions des graines les </a:t>
            </a:r>
            <a:r>
              <a:rPr lang="fr-FR" sz="3200" dirty="0"/>
              <a:t>plus proches si </a:t>
            </a:r>
            <a:r>
              <a:rPr lang="fr-FR" sz="3200" dirty="0" smtClean="0"/>
              <a:t>plusieurs possibilités.</a:t>
            </a:r>
            <a:endParaRPr lang="fr-FR" sz="3200" dirty="0"/>
          </a:p>
          <a:p>
            <a:r>
              <a:rPr lang="fr-FR" sz="3200" dirty="0" smtClean="0"/>
              <a:t>Récursif </a:t>
            </a:r>
            <a:r>
              <a:rPr lang="fr-FR" sz="3200" dirty="0"/>
              <a:t>: </a:t>
            </a:r>
            <a:r>
              <a:rPr lang="fr-FR" sz="3200" dirty="0" smtClean="0"/>
              <a:t>détection des cas avec plusieurs niveaux d’emboitements et des cas ICEs/IMEs "découpés"  en plus de 2 parties (cas rare).</a:t>
            </a:r>
          </a:p>
          <a:p>
            <a:r>
              <a:rPr lang="fr-FR" sz="3200" dirty="0" smtClean="0"/>
              <a:t>Les règles de fusion sont similaires aux règles pour étendre une graine.</a:t>
            </a:r>
            <a:endParaRPr lang="fr-FR" sz="320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/>
              <a:t>Intégrase</a:t>
            </a:r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9" name="Pentagone 8"/>
          <p:cNvSpPr/>
          <p:nvPr/>
        </p:nvSpPr>
        <p:spPr>
          <a:xfrm flipH="1">
            <a:off x="1715458" y="4501796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7" name="Pentagone 46"/>
          <p:cNvSpPr/>
          <p:nvPr/>
        </p:nvSpPr>
        <p:spPr>
          <a:xfrm flipH="1">
            <a:off x="6777414" y="4501796"/>
            <a:ext cx="2547030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 flipH="1">
            <a:off x="8802196" y="3876154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3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8802196" y="3790019"/>
            <a:ext cx="540000" cy="2225291"/>
          </a:xfrm>
          <a:prstGeom prst="rect">
            <a:avLst/>
          </a:prstGeom>
          <a:noFill/>
          <a:ln w="44450" cmpd="sng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en arc 13"/>
          <p:cNvCxnSpPr>
            <a:stCxn id="9" idx="0"/>
            <a:endCxn id="48" idx="0"/>
          </p:cNvCxnSpPr>
          <p:nvPr/>
        </p:nvCxnSpPr>
        <p:spPr>
          <a:xfrm rot="5400000" flipH="1" flipV="1">
            <a:off x="5722201" y="645606"/>
            <a:ext cx="625642" cy="7086738"/>
          </a:xfrm>
          <a:prstGeom prst="curvedConnector3">
            <a:avLst>
              <a:gd name="adj1" fmla="val 194448"/>
            </a:avLst>
          </a:prstGeom>
          <a:ln w="63500">
            <a:solidFill>
              <a:srgbClr val="7030A0"/>
            </a:solidFill>
            <a:prstDash val="sysDot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4830947" y="3343620"/>
            <a:ext cx="2530106" cy="1034573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sz="3600" b="1" dirty="0" smtClean="0">
                <a:solidFill>
                  <a:srgbClr val="7030A0"/>
                </a:solidFill>
              </a:rPr>
              <a:t>Fusion possible</a:t>
            </a:r>
            <a:endParaRPr lang="fr-FR" sz="3200" b="1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644607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fr-FR" b="1" dirty="0" smtClean="0"/>
              <a:t>5</a:t>
            </a:r>
            <a:r>
              <a:rPr lang="fr-FR" b="1" baseline="30000" dirty="0" smtClean="0"/>
              <a:t>ème</a:t>
            </a:r>
            <a:r>
              <a:rPr lang="fr-FR" b="1" dirty="0" smtClean="0"/>
              <a:t> étape : fusion des graines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" y="1603256"/>
            <a:ext cx="12192000" cy="1197691"/>
          </a:xfrm>
        </p:spPr>
        <p:txBody>
          <a:bodyPr>
            <a:normAutofit/>
          </a:bodyPr>
          <a:lstStyle/>
          <a:p>
            <a:r>
              <a:rPr lang="fr-FR" sz="3200" dirty="0" smtClean="0"/>
              <a:t>Cette étape peut permettre de résoudre des protéines étiquettes en "conflit«  (rattachées à 2 graines différentes).</a:t>
            </a:r>
            <a:endParaRPr lang="fr-FR" sz="320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/>
              <a:t>Intégrase</a:t>
            </a:r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9" name="Pentagone 8"/>
          <p:cNvSpPr/>
          <p:nvPr/>
        </p:nvSpPr>
        <p:spPr>
          <a:xfrm flipH="1">
            <a:off x="1723969" y="3880431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7" name="Pentagone 46"/>
          <p:cNvSpPr/>
          <p:nvPr/>
        </p:nvSpPr>
        <p:spPr>
          <a:xfrm flipH="1">
            <a:off x="6777414" y="4501796"/>
            <a:ext cx="2547030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 flipH="1">
            <a:off x="9814586" y="3876154"/>
            <a:ext cx="539999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en arc 13"/>
          <p:cNvCxnSpPr>
            <a:stCxn id="9" idx="0"/>
            <a:endCxn id="48" idx="0"/>
          </p:cNvCxnSpPr>
          <p:nvPr/>
        </p:nvCxnSpPr>
        <p:spPr>
          <a:xfrm rot="5400000" flipH="1" flipV="1">
            <a:off x="6290236" y="86083"/>
            <a:ext cx="4277" cy="7584421"/>
          </a:xfrm>
          <a:prstGeom prst="curvedConnector3">
            <a:avLst>
              <a:gd name="adj1" fmla="val 5444868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5292632" y="3130341"/>
            <a:ext cx="1928114" cy="7380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sz="3600" b="1" dirty="0">
                <a:solidFill>
                  <a:srgbClr val="7030A0"/>
                </a:solidFill>
              </a:rPr>
              <a:t>F</a:t>
            </a:r>
            <a:r>
              <a:rPr lang="fr-FR" sz="3600" b="1" dirty="0" smtClean="0">
                <a:solidFill>
                  <a:srgbClr val="7030A0"/>
                </a:solidFill>
              </a:rPr>
              <a:t>usion</a:t>
            </a:r>
            <a:endParaRPr lang="fr-FR" sz="3200" b="1" dirty="0">
              <a:solidFill>
                <a:srgbClr val="7030A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695874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entagone 50"/>
          <p:cNvSpPr/>
          <p:nvPr/>
        </p:nvSpPr>
        <p:spPr>
          <a:xfrm flipH="1">
            <a:off x="1723969" y="3880431"/>
            <a:ext cx="1552391" cy="495694"/>
          </a:xfrm>
          <a:prstGeom prst="homePlate">
            <a:avLst>
              <a:gd name="adj" fmla="val 0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fr-FR" b="1" dirty="0" smtClean="0"/>
              <a:t>6</a:t>
            </a:r>
            <a:r>
              <a:rPr lang="fr-FR" b="1" baseline="30000" dirty="0" smtClean="0"/>
              <a:t>ème</a:t>
            </a:r>
            <a:r>
              <a:rPr lang="fr-FR" b="1" dirty="0" smtClean="0"/>
              <a:t> étape : </a:t>
            </a:r>
            <a:r>
              <a:rPr lang="fr-FR" b="1" dirty="0"/>
              <a:t>règles ajout </a:t>
            </a:r>
            <a:r>
              <a:rPr lang="fr-FR" b="1" dirty="0" smtClean="0"/>
              <a:t>intégrase </a:t>
            </a:r>
            <a:r>
              <a:rPr lang="fr-FR" b="1" dirty="0"/>
              <a:t>à une graine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" y="939530"/>
            <a:ext cx="12192000" cy="2548699"/>
          </a:xfrm>
        </p:spPr>
        <p:txBody>
          <a:bodyPr>
            <a:noAutofit/>
          </a:bodyPr>
          <a:lstStyle/>
          <a:p>
            <a:r>
              <a:rPr lang="fr-FR" sz="3200" dirty="0"/>
              <a:t>I</a:t>
            </a:r>
            <a:r>
              <a:rPr lang="fr-FR" sz="3200" dirty="0" smtClean="0"/>
              <a:t>ntégrase </a:t>
            </a:r>
            <a:r>
              <a:rPr lang="fr-FR" sz="3200" dirty="0"/>
              <a:t>peut être </a:t>
            </a:r>
            <a:r>
              <a:rPr lang="fr-FR" sz="3200" dirty="0" smtClean="0"/>
              <a:t>en amont </a:t>
            </a:r>
            <a:r>
              <a:rPr lang="fr-FR" sz="3200" dirty="0"/>
              <a:t>ou </a:t>
            </a:r>
            <a:r>
              <a:rPr lang="fr-FR" sz="3200" dirty="0" smtClean="0"/>
              <a:t>aval dans la limite </a:t>
            </a:r>
            <a:r>
              <a:rPr lang="fr-FR" sz="3200" dirty="0"/>
              <a:t>100 </a:t>
            </a:r>
            <a:r>
              <a:rPr lang="fr-FR" sz="3200" dirty="0" smtClean="0"/>
              <a:t>CDS (étape </a:t>
            </a:r>
            <a:r>
              <a:rPr lang="fr-FR" sz="3200" dirty="0"/>
              <a:t>1</a:t>
            </a:r>
            <a:r>
              <a:rPr lang="fr-FR" sz="3200" dirty="0" smtClean="0"/>
              <a:t>).</a:t>
            </a:r>
            <a:endParaRPr lang="fr-FR" sz="3200" dirty="0"/>
          </a:p>
          <a:p>
            <a:r>
              <a:rPr lang="fr-FR" sz="3200" dirty="0" smtClean="0"/>
              <a:t>La priorité est donnée </a:t>
            </a:r>
            <a:r>
              <a:rPr lang="fr-FR" sz="3200" dirty="0"/>
              <a:t>aux </a:t>
            </a:r>
            <a:r>
              <a:rPr lang="fr-FR" sz="3200" dirty="0" smtClean="0"/>
              <a:t>(1) intégrases </a:t>
            </a:r>
            <a:r>
              <a:rPr lang="fr-FR" sz="3200" dirty="0"/>
              <a:t>de même </a:t>
            </a:r>
            <a:r>
              <a:rPr lang="fr-FR" sz="3200" dirty="0" smtClean="0"/>
              <a:t>famille </a:t>
            </a:r>
            <a:r>
              <a:rPr lang="fr-FR" sz="3200" dirty="0"/>
              <a:t>(i.e. I = ICESt3, T = Tn916) que les autres protéines étiquettes de la </a:t>
            </a:r>
            <a:r>
              <a:rPr lang="fr-FR" sz="3200" dirty="0" smtClean="0"/>
              <a:t>graine ou (2) aux intégrases </a:t>
            </a:r>
            <a:r>
              <a:rPr lang="fr-FR" sz="3200" dirty="0"/>
              <a:t>adjacentes </a:t>
            </a:r>
            <a:r>
              <a:rPr lang="fr-FR" sz="3200" dirty="0" smtClean="0"/>
              <a:t>à </a:t>
            </a:r>
            <a:r>
              <a:rPr lang="fr-FR" sz="3200" dirty="0"/>
              <a:t>la graine </a:t>
            </a:r>
            <a:r>
              <a:rPr lang="fr-FR" sz="3200" dirty="0" smtClean="0"/>
              <a:t>(possibilité d’intégrase éloignée </a:t>
            </a:r>
            <a:r>
              <a:rPr lang="fr-FR" sz="3200" dirty="0"/>
              <a:t>si emboîtement</a:t>
            </a:r>
            <a:r>
              <a:rPr lang="fr-FR" sz="3200" dirty="0" smtClean="0"/>
              <a:t>).</a:t>
            </a:r>
            <a:endParaRPr lang="fr-FR" sz="3200" dirty="0"/>
          </a:p>
        </p:txBody>
      </p:sp>
      <p:cxnSp>
        <p:nvCxnSpPr>
          <p:cNvPr id="5" name="Connecteur droit 4"/>
          <p:cNvCxnSpPr/>
          <p:nvPr/>
        </p:nvCxnSpPr>
        <p:spPr>
          <a:xfrm>
            <a:off x="396815" y="5611510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9324444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/>
              <a:t>Intégrase</a:t>
            </a:r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7223192" y="6341245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2" name="Espace réservé du contenu 2"/>
          <p:cNvSpPr txBox="1">
            <a:spLocks/>
          </p:cNvSpPr>
          <p:nvPr/>
        </p:nvSpPr>
        <p:spPr>
          <a:xfrm>
            <a:off x="4787307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3" name="Espace réservé du contenu 2"/>
          <p:cNvSpPr txBox="1">
            <a:spLocks/>
          </p:cNvSpPr>
          <p:nvPr/>
        </p:nvSpPr>
        <p:spPr>
          <a:xfrm>
            <a:off x="2323745" y="6315366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1715459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5" name="Ellipse 24"/>
          <p:cNvSpPr>
            <a:spLocks noChangeAspect="1"/>
          </p:cNvSpPr>
          <p:nvPr/>
        </p:nvSpPr>
        <p:spPr>
          <a:xfrm>
            <a:off x="8802196" y="5343078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Ellipse 26"/>
          <p:cNvSpPr>
            <a:spLocks noChangeAspect="1"/>
          </p:cNvSpPr>
          <p:nvPr/>
        </p:nvSpPr>
        <p:spPr>
          <a:xfrm>
            <a:off x="2727850" y="5341510"/>
            <a:ext cx="540000" cy="540000"/>
          </a:xfrm>
          <a:prstGeom prst="ellipse">
            <a:avLst/>
          </a:prstGeom>
          <a:solidFill>
            <a:schemeClr val="accent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14587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29" name="Ellipse 28"/>
          <p:cNvSpPr>
            <a:spLocks noChangeAspect="1"/>
          </p:cNvSpPr>
          <p:nvPr/>
        </p:nvSpPr>
        <p:spPr>
          <a:xfrm>
            <a:off x="6777414" y="5343078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3" name="Ellipse 32"/>
          <p:cNvSpPr>
            <a:spLocks noChangeAspect="1"/>
          </p:cNvSpPr>
          <p:nvPr/>
        </p:nvSpPr>
        <p:spPr>
          <a:xfrm>
            <a:off x="7789805" y="5343078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I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6" name="Ellipse 35"/>
          <p:cNvSpPr>
            <a:spLocks noChangeAspect="1"/>
          </p:cNvSpPr>
          <p:nvPr/>
        </p:nvSpPr>
        <p:spPr>
          <a:xfrm>
            <a:off x="10826979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7" name="Ellipse 36"/>
          <p:cNvSpPr>
            <a:spLocks noChangeAspect="1"/>
          </p:cNvSpPr>
          <p:nvPr/>
        </p:nvSpPr>
        <p:spPr>
          <a:xfrm>
            <a:off x="5765023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38" name="Ellipse 37"/>
          <p:cNvSpPr>
            <a:spLocks noChangeAspect="1"/>
          </p:cNvSpPr>
          <p:nvPr/>
        </p:nvSpPr>
        <p:spPr>
          <a:xfrm>
            <a:off x="3740241" y="5343078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Ellipse 38"/>
          <p:cNvSpPr>
            <a:spLocks noChangeAspect="1"/>
          </p:cNvSpPr>
          <p:nvPr/>
        </p:nvSpPr>
        <p:spPr>
          <a:xfrm>
            <a:off x="703068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T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1" name="Ellipse 40"/>
          <p:cNvSpPr>
            <a:spLocks noChangeAspect="1"/>
          </p:cNvSpPr>
          <p:nvPr/>
        </p:nvSpPr>
        <p:spPr>
          <a:xfrm>
            <a:off x="8737848" y="625240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Ellipse 41"/>
          <p:cNvSpPr>
            <a:spLocks noChangeAspect="1"/>
          </p:cNvSpPr>
          <p:nvPr/>
        </p:nvSpPr>
        <p:spPr>
          <a:xfrm>
            <a:off x="6646536" y="6252400"/>
            <a:ext cx="540000" cy="540000"/>
          </a:xfrm>
          <a:prstGeom prst="ellips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Ellipse 42"/>
          <p:cNvSpPr>
            <a:spLocks noChangeAspect="1"/>
          </p:cNvSpPr>
          <p:nvPr/>
        </p:nvSpPr>
        <p:spPr>
          <a:xfrm>
            <a:off x="4182974" y="6252400"/>
            <a:ext cx="540000" cy="540000"/>
          </a:xfrm>
          <a:prstGeom prst="ellipse">
            <a:avLst/>
          </a:prstGeom>
          <a:solidFill>
            <a:schemeClr val="accent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Ellipse 43"/>
          <p:cNvSpPr>
            <a:spLocks noChangeAspect="1"/>
          </p:cNvSpPr>
          <p:nvPr/>
        </p:nvSpPr>
        <p:spPr>
          <a:xfrm>
            <a:off x="1719412" y="6250832"/>
            <a:ext cx="540000" cy="540000"/>
          </a:xfrm>
          <a:prstGeom prst="ellipse">
            <a:avLst/>
          </a:prstGeom>
          <a:solidFill>
            <a:schemeClr val="accent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752632" y="5341510"/>
            <a:ext cx="540000" cy="540000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7" name="Pentagone 46"/>
          <p:cNvSpPr/>
          <p:nvPr/>
        </p:nvSpPr>
        <p:spPr>
          <a:xfrm flipH="1">
            <a:off x="3740241" y="4501796"/>
            <a:ext cx="5584203" cy="495694"/>
          </a:xfrm>
          <a:prstGeom prst="homePlate">
            <a:avLst>
              <a:gd name="adj" fmla="val 20827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2</a:t>
            </a:r>
            <a:endParaRPr lang="fr-FR" sz="4800" dirty="0">
              <a:solidFill>
                <a:schemeClr val="tx1"/>
              </a:solidFill>
            </a:endParaRPr>
          </a:p>
        </p:txBody>
      </p:sp>
      <p:sp>
        <p:nvSpPr>
          <p:cNvPr id="48" name="Pentagone 47"/>
          <p:cNvSpPr/>
          <p:nvPr/>
        </p:nvSpPr>
        <p:spPr>
          <a:xfrm>
            <a:off x="9814586" y="3876154"/>
            <a:ext cx="1552393" cy="495694"/>
          </a:xfrm>
          <a:prstGeom prst="homePlate">
            <a:avLst>
              <a:gd name="adj" fmla="val 20827"/>
            </a:avLst>
          </a:prstGeom>
          <a:pattFill prst="dkUpDiag">
            <a:fgClr>
              <a:srgbClr val="7030A0"/>
            </a:fgClr>
            <a:bgClr>
              <a:schemeClr val="bg1"/>
            </a:bgClr>
          </a:patt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dirty="0" smtClean="0">
                <a:solidFill>
                  <a:schemeClr val="tx1"/>
                </a:solidFill>
              </a:rPr>
              <a:t>1</a:t>
            </a:r>
            <a:endParaRPr lang="fr-FR" sz="4800" dirty="0">
              <a:solidFill>
                <a:schemeClr val="tx1"/>
              </a:solidFill>
            </a:endParaRPr>
          </a:p>
        </p:txBody>
      </p:sp>
      <p:cxnSp>
        <p:nvCxnSpPr>
          <p:cNvPr id="52" name="Connecteur droit 51"/>
          <p:cNvCxnSpPr/>
          <p:nvPr/>
        </p:nvCxnSpPr>
        <p:spPr>
          <a:xfrm>
            <a:off x="146863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en arc 13"/>
          <p:cNvCxnSpPr>
            <a:stCxn id="51" idx="0"/>
            <a:endCxn id="48" idx="0"/>
          </p:cNvCxnSpPr>
          <p:nvPr/>
        </p:nvCxnSpPr>
        <p:spPr>
          <a:xfrm rot="5400000" flipH="1" flipV="1">
            <a:off x="6517525" y="-141206"/>
            <a:ext cx="4277" cy="8038999"/>
          </a:xfrm>
          <a:prstGeom prst="curvedConnector3">
            <a:avLst>
              <a:gd name="adj1" fmla="val 5444868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Espace réservé du contenu 2"/>
          <p:cNvSpPr txBox="1">
            <a:spLocks/>
          </p:cNvSpPr>
          <p:nvPr/>
        </p:nvSpPr>
        <p:spPr>
          <a:xfrm>
            <a:off x="603640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31" name="Espace réservé du contenu 2"/>
          <p:cNvSpPr txBox="1">
            <a:spLocks/>
          </p:cNvSpPr>
          <p:nvPr/>
        </p:nvSpPr>
        <p:spPr>
          <a:xfrm>
            <a:off x="364745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2" name="Espace réservé du contenu 2"/>
          <p:cNvSpPr txBox="1">
            <a:spLocks/>
          </p:cNvSpPr>
          <p:nvPr/>
        </p:nvSpPr>
        <p:spPr>
          <a:xfrm>
            <a:off x="4649491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4" name="Espace réservé du contenu 2"/>
          <p:cNvSpPr txBox="1">
            <a:spLocks/>
          </p:cNvSpPr>
          <p:nvPr/>
        </p:nvSpPr>
        <p:spPr>
          <a:xfrm>
            <a:off x="5666223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err="1" smtClean="0"/>
              <a:t>Ser</a:t>
            </a:r>
            <a:endParaRPr lang="fr-FR" i="1" dirty="0"/>
          </a:p>
        </p:txBody>
      </p:sp>
      <p:sp>
        <p:nvSpPr>
          <p:cNvPr id="35" name="Espace réservé du contenu 2"/>
          <p:cNvSpPr txBox="1">
            <a:spLocks/>
          </p:cNvSpPr>
          <p:nvPr/>
        </p:nvSpPr>
        <p:spPr>
          <a:xfrm>
            <a:off x="10731186" y="5812140"/>
            <a:ext cx="731585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i="1" dirty="0" smtClean="0"/>
              <a:t>Tyr</a:t>
            </a:r>
            <a:endParaRPr lang="fr-FR" i="1" dirty="0"/>
          </a:p>
        </p:txBody>
      </p:sp>
      <p:sp>
        <p:nvSpPr>
          <p:cNvPr id="40" name="Multiplication 39"/>
          <p:cNvSpPr/>
          <p:nvPr/>
        </p:nvSpPr>
        <p:spPr>
          <a:xfrm>
            <a:off x="1096219" y="3795158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Multiplication 45"/>
          <p:cNvSpPr/>
          <p:nvPr/>
        </p:nvSpPr>
        <p:spPr>
          <a:xfrm>
            <a:off x="3174166" y="4398250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Multiplication 48"/>
          <p:cNvSpPr/>
          <p:nvPr/>
        </p:nvSpPr>
        <p:spPr>
          <a:xfrm>
            <a:off x="11255033" y="3766207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0" name="Multiplication 49"/>
          <p:cNvSpPr/>
          <p:nvPr/>
        </p:nvSpPr>
        <p:spPr>
          <a:xfrm>
            <a:off x="9228891" y="4398250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5364838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240</TotalTime>
  <Words>807</Words>
  <Application>Microsoft Office PowerPoint</Application>
  <PresentationFormat>Grand écran</PresentationFormat>
  <Paragraphs>178</Paragraphs>
  <Slides>12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Thème Office</vt:lpstr>
      <vt:lpstr>algorithme  de détection des structures ICEs/IMEs</vt:lpstr>
      <vt:lpstr>Données en entrées</vt:lpstr>
      <vt:lpstr>1ère étape : les ICEs/IMEs ne peuvent pas être trop grands</vt:lpstr>
      <vt:lpstr>2ème étape : règles pour créer une graine </vt:lpstr>
      <vt:lpstr>3ème étape : règles pour étendre une graine </vt:lpstr>
      <vt:lpstr>4ème étape : étendre graines de droite à gauche</vt:lpstr>
      <vt:lpstr>5ème étape : fusion des graines</vt:lpstr>
      <vt:lpstr>5ème étape : fusion des graines</vt:lpstr>
      <vt:lpstr>6ème étape : règles ajout intégrase à une graine</vt:lpstr>
      <vt:lpstr>6ème étape : règles ajout intégrase à une graine</vt:lpstr>
      <vt:lpstr>7ème étape : classification différents types ICEs/IMEs</vt:lpstr>
      <vt:lpstr>Jeux de tests de 89 ICEs/IMEs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Détection des structures ICEs/IMEs, algorithme version 2 </dc:title>
  <dc:creator>maiage-admin</dc:creator>
  <cp:lastModifiedBy>maiage-admin</cp:lastModifiedBy>
  <cp:revision>24</cp:revision>
  <dcterms:created xsi:type="dcterms:W3CDTF">2020-05-14T14:06:09Z</dcterms:created>
  <dcterms:modified xsi:type="dcterms:W3CDTF">2020-05-29T08:40:55Z</dcterms:modified>
</cp:coreProperties>
</file>

<file path=docProps/thumbnail.jpeg>
</file>