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72" r:id="rId7"/>
    <p:sldId id="263" r:id="rId8"/>
    <p:sldId id="269" r:id="rId9"/>
    <p:sldId id="270" r:id="rId10"/>
    <p:sldId id="271" r:id="rId11"/>
    <p:sldId id="267" r:id="rId12"/>
    <p:sldId id="268" r:id="rId1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3648" autoAdjust="0"/>
  </p:normalViewPr>
  <p:slideViewPr>
    <p:cSldViewPr snapToGrid="0">
      <p:cViewPr varScale="1">
        <p:scale>
          <a:sx n="61" d="100"/>
          <a:sy n="61" d="100"/>
        </p:scale>
        <p:origin x="690" y="66"/>
      </p:cViewPr>
      <p:guideLst/>
    </p:cSldViewPr>
  </p:slideViewPr>
  <p:outlineViewPr>
    <p:cViewPr>
      <p:scale>
        <a:sx n="33" d="100"/>
        <a:sy n="33" d="100"/>
      </p:scale>
      <p:origin x="0" y="-6624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611250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29318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2530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938829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20543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812043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705070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9279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000081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63999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09322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29839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190932" y="571603"/>
            <a:ext cx="9040889" cy="2215843"/>
          </a:xfrm>
        </p:spPr>
        <p:txBody>
          <a:bodyPr/>
          <a:lstStyle/>
          <a:p>
            <a:pPr algn="ctr"/>
            <a:r>
              <a:rPr lang="en-US" b="1" dirty="0" smtClean="0"/>
              <a:t>Algorithm for the detection </a:t>
            </a:r>
            <a:r>
              <a:rPr lang="en-US" b="1" noProof="0" dirty="0" smtClean="0"/>
              <a:t>of ICEs/IMEs structures 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838200" y="3288889"/>
            <a:ext cx="10515600" cy="2212259"/>
          </a:xfrm>
        </p:spPr>
        <p:txBody>
          <a:bodyPr>
            <a:normAutofit/>
          </a:bodyPr>
          <a:lstStyle/>
          <a:p>
            <a:r>
              <a:rPr lang="en-US" dirty="0"/>
              <a:t>Based on seed extension (like blast) and fusion of compatible </a:t>
            </a:r>
            <a:r>
              <a:rPr lang="en-US" dirty="0" smtClean="0"/>
              <a:t>seeds.</a:t>
            </a:r>
          </a:p>
          <a:p>
            <a:r>
              <a:rPr lang="en-US" dirty="0"/>
              <a:t>Object-oriented implementation to facilitate data </a:t>
            </a:r>
            <a:r>
              <a:rPr lang="en-US" dirty="0" smtClean="0"/>
              <a:t>structuring.</a:t>
            </a:r>
            <a:endParaRPr lang="en-US" noProof="0" dirty="0"/>
          </a:p>
        </p:txBody>
      </p:sp>
      <p:sp>
        <p:nvSpPr>
          <p:cNvPr id="4" name="Espace réservé du contenu 2"/>
          <p:cNvSpPr txBox="1">
            <a:spLocks/>
          </p:cNvSpPr>
          <p:nvPr/>
        </p:nvSpPr>
        <p:spPr>
          <a:xfrm>
            <a:off x="8509820" y="5890740"/>
            <a:ext cx="3495368" cy="6870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dirty="0"/>
              <a:t>Author </a:t>
            </a:r>
            <a:r>
              <a:rPr lang="en-US" dirty="0" smtClean="0"/>
              <a:t>: Thomas </a:t>
            </a:r>
            <a:r>
              <a:rPr lang="en-US" dirty="0" err="1" smtClean="0"/>
              <a:t>Lacroix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625542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6th step: rules for adding the integrase(s) to seeds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851894"/>
            <a:ext cx="12192000" cy="291645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200" dirty="0" smtClean="0"/>
              <a:t>Special </a:t>
            </a:r>
            <a:r>
              <a:rPr lang="en-US" sz="3200" dirty="0"/>
              <a:t>cases </a:t>
            </a:r>
            <a:r>
              <a:rPr lang="en-US" sz="3200" noProof="0" dirty="0" smtClean="0"/>
              <a:t>:</a:t>
            </a:r>
          </a:p>
          <a:p>
            <a:r>
              <a:rPr lang="en-US" sz="3200" dirty="0" smtClean="0"/>
              <a:t>Adjacent </a:t>
            </a:r>
            <a:r>
              <a:rPr lang="en-US" sz="3200" dirty="0" err="1"/>
              <a:t>Ser</a:t>
            </a:r>
            <a:r>
              <a:rPr lang="en-US" sz="3200" dirty="0"/>
              <a:t> integrases on the </a:t>
            </a:r>
            <a:r>
              <a:rPr lang="en-US" sz="3200" dirty="0" smtClean="0"/>
              <a:t>genome.</a:t>
            </a:r>
            <a:endParaRPr lang="en-US" sz="3200" noProof="0" dirty="0" smtClean="0"/>
          </a:p>
          <a:p>
            <a:r>
              <a:rPr lang="en-US" sz="3200" dirty="0" smtClean="0"/>
              <a:t>Upstream ICE → </a:t>
            </a:r>
            <a:r>
              <a:rPr lang="en-US" sz="3200" dirty="0"/>
              <a:t>integrase </a:t>
            </a:r>
            <a:r>
              <a:rPr lang="en-US" sz="3200" dirty="0" smtClean="0"/>
              <a:t>strand - ; </a:t>
            </a:r>
            <a:r>
              <a:rPr lang="en-US" sz="3200" dirty="0"/>
              <a:t>downstream </a:t>
            </a:r>
            <a:r>
              <a:rPr lang="en-US" sz="3200" dirty="0" smtClean="0"/>
              <a:t>ICE </a:t>
            </a:r>
            <a:r>
              <a:rPr lang="en-US" sz="3200" dirty="0"/>
              <a:t>→ </a:t>
            </a:r>
            <a:r>
              <a:rPr lang="en-US" sz="3200" dirty="0" smtClean="0"/>
              <a:t>strand +.</a:t>
            </a:r>
            <a:endParaRPr lang="en-US" sz="3200" noProof="0" dirty="0" smtClean="0"/>
          </a:p>
          <a:p>
            <a:r>
              <a:rPr lang="en-US" sz="3200" dirty="0" smtClean="0"/>
              <a:t>The </a:t>
            </a:r>
            <a:r>
              <a:rPr lang="en-US" sz="3200" dirty="0"/>
              <a:t>algorithm may not be able to choose between an upstream or a downstream </a:t>
            </a:r>
            <a:r>
              <a:rPr lang="en-US" sz="3200" dirty="0" smtClean="0"/>
              <a:t>integrase.</a:t>
            </a:r>
            <a:endParaRPr lang="en-US" sz="3200" noProof="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Espace réservé du contenu 2"/>
          <p:cNvSpPr txBox="1">
            <a:spLocks/>
          </p:cNvSpPr>
          <p:nvPr/>
        </p:nvSpPr>
        <p:spPr>
          <a:xfrm>
            <a:off x="603640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31" name="Espace réservé du contenu 2"/>
          <p:cNvSpPr txBox="1">
            <a:spLocks/>
          </p:cNvSpPr>
          <p:nvPr/>
        </p:nvSpPr>
        <p:spPr>
          <a:xfrm>
            <a:off x="364745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2" name="Espace réservé du contenu 2"/>
          <p:cNvSpPr txBox="1">
            <a:spLocks/>
          </p:cNvSpPr>
          <p:nvPr/>
        </p:nvSpPr>
        <p:spPr>
          <a:xfrm>
            <a:off x="4649491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4" name="Espace réservé du contenu 2"/>
          <p:cNvSpPr txBox="1">
            <a:spLocks/>
          </p:cNvSpPr>
          <p:nvPr/>
        </p:nvSpPr>
        <p:spPr>
          <a:xfrm>
            <a:off x="5666223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5" name="Espace réservé du contenu 2"/>
          <p:cNvSpPr txBox="1">
            <a:spLocks/>
          </p:cNvSpPr>
          <p:nvPr/>
        </p:nvSpPr>
        <p:spPr>
          <a:xfrm>
            <a:off x="1073118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40" name="Pentagone 39"/>
          <p:cNvSpPr/>
          <p:nvPr/>
        </p:nvSpPr>
        <p:spPr>
          <a:xfrm flipH="1">
            <a:off x="1723969" y="3880431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6" name="Pentagone 45"/>
          <p:cNvSpPr/>
          <p:nvPr/>
        </p:nvSpPr>
        <p:spPr>
          <a:xfrm flipH="1">
            <a:off x="3740241" y="4501796"/>
            <a:ext cx="5584203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9" name="Pentagone 48"/>
          <p:cNvSpPr/>
          <p:nvPr/>
        </p:nvSpPr>
        <p:spPr>
          <a:xfrm>
            <a:off x="9814586" y="3876154"/>
            <a:ext cx="1552393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0" name="Connecteur en arc 49"/>
          <p:cNvCxnSpPr>
            <a:stCxn id="40" idx="0"/>
            <a:endCxn id="49" idx="0"/>
          </p:cNvCxnSpPr>
          <p:nvPr/>
        </p:nvCxnSpPr>
        <p:spPr>
          <a:xfrm rot="5400000" flipH="1" flipV="1">
            <a:off x="6543335" y="-167016"/>
            <a:ext cx="4277" cy="8090619"/>
          </a:xfrm>
          <a:prstGeom prst="curvedConnector3">
            <a:avLst>
              <a:gd name="adj1" fmla="val 5444868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959252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1592826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7th step: classification of different </a:t>
            </a:r>
            <a:r>
              <a:rPr lang="en-US" b="1" dirty="0" smtClean="0"/>
              <a:t>types of </a:t>
            </a:r>
            <a:r>
              <a:rPr lang="en-US" b="1" dirty="0"/>
              <a:t>ICEs / IMEs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712839" y="1799303"/>
            <a:ext cx="10766323" cy="448351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200" dirty="0"/>
              <a:t>Complete, partial, to be verified experimentally, nested, </a:t>
            </a:r>
            <a:r>
              <a:rPr lang="en-US" sz="3200" dirty="0" smtClean="0"/>
              <a:t>etc. :</a:t>
            </a:r>
          </a:p>
          <a:p>
            <a:r>
              <a:rPr lang="en-US" sz="3200" dirty="0"/>
              <a:t>Complete </a:t>
            </a:r>
            <a:r>
              <a:rPr lang="en-US" sz="3200" dirty="0" smtClean="0"/>
              <a:t>ICE</a:t>
            </a:r>
            <a:r>
              <a:rPr lang="en-US" sz="3200" noProof="0" dirty="0" smtClean="0"/>
              <a:t>: </a:t>
            </a:r>
            <a:r>
              <a:rPr lang="en-US" sz="3200" noProof="0" dirty="0" smtClean="0"/>
              <a:t>R+C+V+I</a:t>
            </a:r>
          </a:p>
          <a:p>
            <a:r>
              <a:rPr lang="en-US" sz="3200" dirty="0" smtClean="0"/>
              <a:t>Conjugation module</a:t>
            </a:r>
            <a:r>
              <a:rPr lang="en-US" sz="3200" noProof="0" dirty="0" smtClean="0"/>
              <a:t>: </a:t>
            </a:r>
            <a:r>
              <a:rPr lang="en-US" sz="3200" noProof="0" dirty="0" smtClean="0"/>
              <a:t>R+C+V</a:t>
            </a:r>
          </a:p>
          <a:p>
            <a:r>
              <a:rPr lang="en-US" sz="3200" dirty="0" smtClean="0"/>
              <a:t>Partial </a:t>
            </a:r>
            <a:r>
              <a:rPr lang="en-US" sz="3200" noProof="0" dirty="0" smtClean="0"/>
              <a:t>ICE: V </a:t>
            </a:r>
            <a:r>
              <a:rPr lang="en-US" sz="3200" noProof="0" dirty="0" smtClean="0"/>
              <a:t>+ </a:t>
            </a:r>
            <a:r>
              <a:rPr lang="en-US" sz="3200" noProof="0" dirty="0" smtClean="0"/>
              <a:t>other signature proteins</a:t>
            </a:r>
            <a:endParaRPr lang="en-US" sz="3200" noProof="0" dirty="0" smtClean="0"/>
          </a:p>
          <a:p>
            <a:r>
              <a:rPr lang="en-US" sz="3200" dirty="0"/>
              <a:t>Complete </a:t>
            </a:r>
            <a:r>
              <a:rPr lang="en-US" sz="3200" noProof="0" dirty="0" smtClean="0"/>
              <a:t>IME: </a:t>
            </a:r>
            <a:r>
              <a:rPr lang="en-US" sz="3200" noProof="0" dirty="0" smtClean="0"/>
              <a:t>R+I </a:t>
            </a:r>
            <a:r>
              <a:rPr lang="en-US" sz="3200" noProof="0" dirty="0" smtClean="0"/>
              <a:t>or </a:t>
            </a:r>
            <a:r>
              <a:rPr lang="en-US" sz="3200" noProof="0" dirty="0" smtClean="0"/>
              <a:t>R+C+I </a:t>
            </a:r>
            <a:r>
              <a:rPr lang="en-US" sz="3200" noProof="0" dirty="0" smtClean="0"/>
              <a:t>with </a:t>
            </a:r>
            <a:r>
              <a:rPr lang="en-US" sz="3200" noProof="0" dirty="0" smtClean="0"/>
              <a:t>distance &lt; 10 CDS</a:t>
            </a:r>
          </a:p>
          <a:p>
            <a:r>
              <a:rPr lang="en-US" sz="3200" noProof="0" dirty="0" err="1" smtClean="0"/>
              <a:t>Mobilizable</a:t>
            </a:r>
            <a:r>
              <a:rPr lang="en-US" sz="3200" dirty="0" smtClean="0"/>
              <a:t> element</a:t>
            </a:r>
            <a:r>
              <a:rPr lang="en-US" sz="3200" noProof="0" dirty="0" smtClean="0"/>
              <a:t>: </a:t>
            </a:r>
            <a:r>
              <a:rPr lang="en-US" sz="3200" noProof="0" dirty="0" smtClean="0"/>
              <a:t>R+C </a:t>
            </a:r>
            <a:r>
              <a:rPr lang="en-US" sz="3200" noProof="0" dirty="0" smtClean="0"/>
              <a:t>with </a:t>
            </a:r>
            <a:r>
              <a:rPr lang="en-US" sz="3200" noProof="0" dirty="0" smtClean="0"/>
              <a:t>distance &lt; 10 CDS</a:t>
            </a:r>
          </a:p>
          <a:p>
            <a:r>
              <a:rPr lang="en-US" sz="3200" noProof="0" dirty="0" smtClean="0"/>
              <a:t>Other </a:t>
            </a:r>
            <a:r>
              <a:rPr lang="en-US" sz="3200" dirty="0"/>
              <a:t>partial </a:t>
            </a:r>
            <a:r>
              <a:rPr lang="en-US" sz="3200" dirty="0" smtClean="0"/>
              <a:t>element</a:t>
            </a:r>
            <a:r>
              <a:rPr lang="en-US" sz="3200" noProof="0" dirty="0" smtClean="0"/>
              <a:t>: </a:t>
            </a:r>
            <a:r>
              <a:rPr lang="en-US" sz="3200" noProof="0" dirty="0" smtClean="0"/>
              <a:t>R+C&gt;10 CDS, R+V, V+C</a:t>
            </a:r>
            <a:endParaRPr lang="en-US" sz="3200" noProof="0" dirty="0"/>
          </a:p>
        </p:txBody>
      </p:sp>
    </p:spTree>
    <p:extLst>
      <p:ext uri="{BB962C8B-B14F-4D97-AF65-F5344CB8AC3E}">
        <p14:creationId xmlns:p14="http://schemas.microsoft.com/office/powerpoint/2010/main" val="35122269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1205954"/>
          </a:xfrm>
        </p:spPr>
        <p:txBody>
          <a:bodyPr>
            <a:normAutofit/>
          </a:bodyPr>
          <a:lstStyle/>
          <a:p>
            <a:pPr algn="ctr"/>
            <a:r>
              <a:rPr lang="en-US" b="1" dirty="0" smtClean="0"/>
              <a:t>Test sets of 89 </a:t>
            </a:r>
            <a:r>
              <a:rPr lang="en-US" b="1" dirty="0"/>
              <a:t>ICEs / </a:t>
            </a:r>
            <a:r>
              <a:rPr lang="en-US" b="1" dirty="0" smtClean="0"/>
              <a:t>IMEs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6420" y="1205954"/>
            <a:ext cx="11479161" cy="5401326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200" dirty="0"/>
              <a:t>Manually adapted from real cases to test the algorithm on a </a:t>
            </a:r>
            <a:r>
              <a:rPr lang="en-US" sz="3200" dirty="0" smtClean="0"/>
              <a:t>variety </a:t>
            </a:r>
            <a:r>
              <a:rPr lang="en-US" sz="3200" dirty="0"/>
              <a:t>of complex </a:t>
            </a:r>
            <a:r>
              <a:rPr lang="en-US" sz="3200" dirty="0" smtClean="0"/>
              <a:t>cases:</a:t>
            </a:r>
            <a:endParaRPr lang="en-US" sz="3200" noProof="0" dirty="0" smtClean="0"/>
          </a:p>
          <a:p>
            <a:r>
              <a:rPr lang="en-US" sz="3200" dirty="0" smtClean="0"/>
              <a:t>Signatures proteins </a:t>
            </a:r>
            <a:r>
              <a:rPr lang="en-US" sz="3200" noProof="0" dirty="0" smtClean="0"/>
              <a:t>: </a:t>
            </a:r>
            <a:r>
              <a:rPr lang="en-US" sz="3200" noProof="0" dirty="0" smtClean="0"/>
              <a:t>356</a:t>
            </a:r>
          </a:p>
          <a:p>
            <a:r>
              <a:rPr lang="en-US" sz="3200" dirty="0"/>
              <a:t>Complete </a:t>
            </a:r>
            <a:r>
              <a:rPr lang="en-US" sz="3200" dirty="0" smtClean="0"/>
              <a:t>ICEs</a:t>
            </a:r>
            <a:r>
              <a:rPr lang="en-US" sz="3200" noProof="0" dirty="0" smtClean="0"/>
              <a:t>: </a:t>
            </a:r>
            <a:r>
              <a:rPr lang="en-US" sz="3200" noProof="0" dirty="0" smtClean="0"/>
              <a:t>23</a:t>
            </a:r>
          </a:p>
          <a:p>
            <a:r>
              <a:rPr lang="en-US" sz="3200" dirty="0"/>
              <a:t>Conjugation </a:t>
            </a:r>
            <a:r>
              <a:rPr lang="en-US" sz="3200" dirty="0" smtClean="0"/>
              <a:t>modules</a:t>
            </a:r>
            <a:r>
              <a:rPr lang="en-US" sz="3200" noProof="0" dirty="0" smtClean="0"/>
              <a:t>: </a:t>
            </a:r>
            <a:r>
              <a:rPr lang="en-US" sz="3200" noProof="0" dirty="0" smtClean="0"/>
              <a:t>8</a:t>
            </a:r>
          </a:p>
          <a:p>
            <a:r>
              <a:rPr lang="en-US" sz="3200" dirty="0"/>
              <a:t>Partial </a:t>
            </a:r>
            <a:r>
              <a:rPr lang="en-US" sz="3200" dirty="0" smtClean="0"/>
              <a:t>ICEs: </a:t>
            </a:r>
            <a:r>
              <a:rPr lang="en-US" sz="3200" noProof="0" dirty="0" smtClean="0"/>
              <a:t>11</a:t>
            </a:r>
          </a:p>
          <a:p>
            <a:r>
              <a:rPr lang="en-US" sz="3200" dirty="0"/>
              <a:t>Complete </a:t>
            </a:r>
            <a:r>
              <a:rPr lang="en-US" sz="3200" dirty="0" smtClean="0"/>
              <a:t>IMEs: </a:t>
            </a:r>
            <a:r>
              <a:rPr lang="en-US" sz="3200" noProof="0" dirty="0" smtClean="0"/>
              <a:t>37</a:t>
            </a:r>
          </a:p>
          <a:p>
            <a:r>
              <a:rPr lang="en-US" sz="3200" dirty="0" err="1"/>
              <a:t>Mobilizable</a:t>
            </a:r>
            <a:r>
              <a:rPr lang="en-US" sz="3200" dirty="0"/>
              <a:t> </a:t>
            </a:r>
            <a:r>
              <a:rPr lang="en-US" sz="3200" dirty="0" smtClean="0"/>
              <a:t>elements </a:t>
            </a:r>
            <a:r>
              <a:rPr lang="en-US" sz="3200" noProof="0" dirty="0" smtClean="0"/>
              <a:t>(R+C </a:t>
            </a:r>
            <a:r>
              <a:rPr lang="en-US" sz="3200" noProof="0" dirty="0" smtClean="0"/>
              <a:t>&lt; 10 CDS) : 3</a:t>
            </a:r>
          </a:p>
          <a:p>
            <a:r>
              <a:rPr lang="en-US" sz="3200" dirty="0"/>
              <a:t>Other partial </a:t>
            </a:r>
            <a:r>
              <a:rPr lang="en-US" sz="3200" dirty="0" smtClean="0"/>
              <a:t>elements </a:t>
            </a:r>
            <a:r>
              <a:rPr lang="en-US" sz="3200" noProof="0" dirty="0" smtClean="0"/>
              <a:t>(R+C&gt;10 </a:t>
            </a:r>
            <a:r>
              <a:rPr lang="en-US" sz="3200" noProof="0" dirty="0" smtClean="0"/>
              <a:t>CDS, R+V, V+C) : 7</a:t>
            </a:r>
          </a:p>
          <a:p>
            <a:r>
              <a:rPr lang="en-US" sz="3200" noProof="0" dirty="0" smtClean="0"/>
              <a:t>Nested elements: </a:t>
            </a:r>
            <a:r>
              <a:rPr lang="en-US" sz="3200" noProof="0" dirty="0" smtClean="0"/>
              <a:t>47</a:t>
            </a:r>
            <a:endParaRPr lang="en-US" sz="3200" noProof="0" dirty="0"/>
          </a:p>
        </p:txBody>
      </p:sp>
    </p:spTree>
    <p:extLst>
      <p:ext uri="{BB962C8B-B14F-4D97-AF65-F5344CB8AC3E}">
        <p14:creationId xmlns:p14="http://schemas.microsoft.com/office/powerpoint/2010/main" val="26076289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649749"/>
          </a:xfrm>
        </p:spPr>
        <p:txBody>
          <a:bodyPr/>
          <a:lstStyle/>
          <a:p>
            <a:pPr algn="ctr"/>
            <a:r>
              <a:rPr lang="en-US" b="1" dirty="0"/>
              <a:t>Input data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820416" y="1766370"/>
            <a:ext cx="10528780" cy="744832"/>
          </a:xfrm>
        </p:spPr>
        <p:txBody>
          <a:bodyPr>
            <a:normAutofit/>
          </a:bodyPr>
          <a:lstStyle/>
          <a:p>
            <a:pPr algn="ctr"/>
            <a:r>
              <a:rPr lang="en-US" sz="3200" dirty="0"/>
              <a:t>Sequence of </a:t>
            </a:r>
            <a:r>
              <a:rPr lang="en-US" sz="3200" dirty="0" smtClean="0"/>
              <a:t>signature proteins ordered </a:t>
            </a:r>
            <a:r>
              <a:rPr lang="en-US" sz="3200" dirty="0"/>
              <a:t>on the </a:t>
            </a:r>
            <a:r>
              <a:rPr lang="en-US" sz="3200" dirty="0" smtClean="0"/>
              <a:t>genome.</a:t>
            </a:r>
            <a:endParaRPr lang="en-US" sz="3200" noProof="0" dirty="0"/>
          </a:p>
        </p:txBody>
      </p:sp>
      <p:sp>
        <p:nvSpPr>
          <p:cNvPr id="70" name="Espace réservé du contenu 2"/>
          <p:cNvSpPr txBox="1">
            <a:spLocks/>
          </p:cNvSpPr>
          <p:nvPr/>
        </p:nvSpPr>
        <p:spPr>
          <a:xfrm>
            <a:off x="9324444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71" name="Espace réservé du contenu 2"/>
          <p:cNvSpPr txBox="1">
            <a:spLocks/>
          </p:cNvSpPr>
          <p:nvPr/>
        </p:nvSpPr>
        <p:spPr>
          <a:xfrm>
            <a:off x="7223192" y="5727939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72" name="Espace réservé du contenu 2"/>
          <p:cNvSpPr txBox="1">
            <a:spLocks/>
          </p:cNvSpPr>
          <p:nvPr/>
        </p:nvSpPr>
        <p:spPr>
          <a:xfrm>
            <a:off x="4787307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73" name="Espace réservé du contenu 2"/>
          <p:cNvSpPr txBox="1">
            <a:spLocks/>
          </p:cNvSpPr>
          <p:nvPr/>
        </p:nvSpPr>
        <p:spPr>
          <a:xfrm>
            <a:off x="2323745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74" name="Ellipse 73"/>
          <p:cNvSpPr>
            <a:spLocks noChangeAspect="1"/>
          </p:cNvSpPr>
          <p:nvPr/>
        </p:nvSpPr>
        <p:spPr>
          <a:xfrm>
            <a:off x="8737848" y="563909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5" name="Ellipse 74"/>
          <p:cNvSpPr>
            <a:spLocks noChangeAspect="1"/>
          </p:cNvSpPr>
          <p:nvPr/>
        </p:nvSpPr>
        <p:spPr>
          <a:xfrm>
            <a:off x="6646536" y="5639094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6" name="Ellipse 75"/>
          <p:cNvSpPr>
            <a:spLocks noChangeAspect="1"/>
          </p:cNvSpPr>
          <p:nvPr/>
        </p:nvSpPr>
        <p:spPr>
          <a:xfrm>
            <a:off x="4182974" y="563909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7" name="Ellipse 76"/>
          <p:cNvSpPr>
            <a:spLocks noChangeAspect="1"/>
          </p:cNvSpPr>
          <p:nvPr/>
        </p:nvSpPr>
        <p:spPr>
          <a:xfrm>
            <a:off x="1719412" y="563752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78" name="Connecteur droit 77"/>
          <p:cNvCxnSpPr/>
          <p:nvPr/>
        </p:nvCxnSpPr>
        <p:spPr>
          <a:xfrm>
            <a:off x="396815" y="3512238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Ellipse 78"/>
          <p:cNvSpPr>
            <a:spLocks noChangeAspect="1"/>
          </p:cNvSpPr>
          <p:nvPr/>
        </p:nvSpPr>
        <p:spPr>
          <a:xfrm>
            <a:off x="1715459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0" name="Ellipse 79"/>
          <p:cNvSpPr>
            <a:spLocks noChangeAspect="1"/>
          </p:cNvSpPr>
          <p:nvPr/>
        </p:nvSpPr>
        <p:spPr>
          <a:xfrm>
            <a:off x="8802196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1" name="Ellipse 80"/>
          <p:cNvSpPr>
            <a:spLocks noChangeAspect="1"/>
          </p:cNvSpPr>
          <p:nvPr/>
        </p:nvSpPr>
        <p:spPr>
          <a:xfrm>
            <a:off x="2727850" y="3242238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2" name="Ellipse 81"/>
          <p:cNvSpPr>
            <a:spLocks noChangeAspect="1"/>
          </p:cNvSpPr>
          <p:nvPr/>
        </p:nvSpPr>
        <p:spPr>
          <a:xfrm>
            <a:off x="9814587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3" name="Ellipse 82"/>
          <p:cNvSpPr>
            <a:spLocks noChangeAspect="1"/>
          </p:cNvSpPr>
          <p:nvPr/>
        </p:nvSpPr>
        <p:spPr>
          <a:xfrm>
            <a:off x="6777414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4" name="Ellipse 83"/>
          <p:cNvSpPr>
            <a:spLocks noChangeAspect="1"/>
          </p:cNvSpPr>
          <p:nvPr/>
        </p:nvSpPr>
        <p:spPr>
          <a:xfrm>
            <a:off x="7789805" y="3243806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5" name="Ellipse 84"/>
          <p:cNvSpPr>
            <a:spLocks noChangeAspect="1"/>
          </p:cNvSpPr>
          <p:nvPr/>
        </p:nvSpPr>
        <p:spPr>
          <a:xfrm>
            <a:off x="10826979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6" name="Ellipse 85"/>
          <p:cNvSpPr>
            <a:spLocks noChangeAspect="1"/>
          </p:cNvSpPr>
          <p:nvPr/>
        </p:nvSpPr>
        <p:spPr>
          <a:xfrm>
            <a:off x="5765023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7" name="Ellipse 86"/>
          <p:cNvSpPr>
            <a:spLocks noChangeAspect="1"/>
          </p:cNvSpPr>
          <p:nvPr/>
        </p:nvSpPr>
        <p:spPr>
          <a:xfrm>
            <a:off x="3740241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8" name="Ellipse 87"/>
          <p:cNvSpPr>
            <a:spLocks noChangeAspect="1"/>
          </p:cNvSpPr>
          <p:nvPr/>
        </p:nvSpPr>
        <p:spPr>
          <a:xfrm>
            <a:off x="703068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9" name="Ellipse 88"/>
          <p:cNvSpPr>
            <a:spLocks noChangeAspect="1"/>
          </p:cNvSpPr>
          <p:nvPr/>
        </p:nvSpPr>
        <p:spPr>
          <a:xfrm>
            <a:off x="4752632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0" name="Espace réservé du contenu 2"/>
          <p:cNvSpPr txBox="1">
            <a:spLocks/>
          </p:cNvSpPr>
          <p:nvPr/>
        </p:nvSpPr>
        <p:spPr>
          <a:xfrm>
            <a:off x="95352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315 CDSs</a:t>
            </a:r>
            <a:endParaRPr lang="fr-FR" dirty="0"/>
          </a:p>
        </p:txBody>
      </p:sp>
      <p:sp>
        <p:nvSpPr>
          <p:cNvPr id="91" name="Demi-cadre 90"/>
          <p:cNvSpPr/>
          <p:nvPr/>
        </p:nvSpPr>
        <p:spPr>
          <a:xfrm rot="2700000">
            <a:off x="120926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2" name="Espace réservé du contenu 2"/>
          <p:cNvSpPr txBox="1">
            <a:spLocks/>
          </p:cNvSpPr>
          <p:nvPr/>
        </p:nvSpPr>
        <p:spPr>
          <a:xfrm>
            <a:off x="1973479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15 CDSs</a:t>
            </a:r>
            <a:endParaRPr lang="fr-FR" dirty="0"/>
          </a:p>
        </p:txBody>
      </p:sp>
      <p:sp>
        <p:nvSpPr>
          <p:cNvPr id="93" name="Demi-cadre 92"/>
          <p:cNvSpPr/>
          <p:nvPr/>
        </p:nvSpPr>
        <p:spPr>
          <a:xfrm rot="2700000">
            <a:off x="222921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4" name="Espace réservé du contenu 2"/>
          <p:cNvSpPr txBox="1">
            <a:spLocks/>
          </p:cNvSpPr>
          <p:nvPr/>
        </p:nvSpPr>
        <p:spPr>
          <a:xfrm>
            <a:off x="299343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50 CDSs</a:t>
            </a:r>
            <a:endParaRPr lang="fr-FR" dirty="0"/>
          </a:p>
        </p:txBody>
      </p:sp>
      <p:sp>
        <p:nvSpPr>
          <p:cNvPr id="95" name="Demi-cadre 94"/>
          <p:cNvSpPr/>
          <p:nvPr/>
        </p:nvSpPr>
        <p:spPr>
          <a:xfrm rot="2700000">
            <a:off x="324916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6" name="Espace réservé du contenu 2"/>
          <p:cNvSpPr txBox="1">
            <a:spLocks/>
          </p:cNvSpPr>
          <p:nvPr/>
        </p:nvSpPr>
        <p:spPr>
          <a:xfrm>
            <a:off x="4013383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7 CDSs</a:t>
            </a:r>
            <a:endParaRPr lang="fr-FR" dirty="0"/>
          </a:p>
        </p:txBody>
      </p:sp>
      <p:sp>
        <p:nvSpPr>
          <p:cNvPr id="98" name="Espace réservé du contenu 2"/>
          <p:cNvSpPr txBox="1">
            <a:spLocks/>
          </p:cNvSpPr>
          <p:nvPr/>
        </p:nvSpPr>
        <p:spPr>
          <a:xfrm>
            <a:off x="5033335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4 CDSs</a:t>
            </a:r>
            <a:endParaRPr lang="fr-FR" dirty="0"/>
          </a:p>
        </p:txBody>
      </p:sp>
      <p:sp>
        <p:nvSpPr>
          <p:cNvPr id="99" name="Demi-cadre 98"/>
          <p:cNvSpPr/>
          <p:nvPr/>
        </p:nvSpPr>
        <p:spPr>
          <a:xfrm rot="2700000">
            <a:off x="5289071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0" name="Espace réservé du contenu 2"/>
          <p:cNvSpPr txBox="1">
            <a:spLocks/>
          </p:cNvSpPr>
          <p:nvPr/>
        </p:nvSpPr>
        <p:spPr>
          <a:xfrm>
            <a:off x="605328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 CDSs</a:t>
            </a:r>
            <a:endParaRPr lang="fr-FR" dirty="0"/>
          </a:p>
        </p:txBody>
      </p:sp>
      <p:sp>
        <p:nvSpPr>
          <p:cNvPr id="101" name="Demi-cadre 100"/>
          <p:cNvSpPr/>
          <p:nvPr/>
        </p:nvSpPr>
        <p:spPr>
          <a:xfrm rot="2700000">
            <a:off x="630902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2" name="Espace réservé du contenu 2"/>
          <p:cNvSpPr txBox="1">
            <a:spLocks/>
          </p:cNvSpPr>
          <p:nvPr/>
        </p:nvSpPr>
        <p:spPr>
          <a:xfrm>
            <a:off x="7073239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22 CDSs</a:t>
            </a:r>
            <a:endParaRPr lang="fr-FR" dirty="0"/>
          </a:p>
        </p:txBody>
      </p:sp>
      <p:sp>
        <p:nvSpPr>
          <p:cNvPr id="103" name="Demi-cadre 102"/>
          <p:cNvSpPr/>
          <p:nvPr/>
        </p:nvSpPr>
        <p:spPr>
          <a:xfrm rot="2700000">
            <a:off x="732897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4" name="Espace réservé du contenu 2"/>
          <p:cNvSpPr txBox="1">
            <a:spLocks/>
          </p:cNvSpPr>
          <p:nvPr/>
        </p:nvSpPr>
        <p:spPr>
          <a:xfrm>
            <a:off x="809319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25 CDSs</a:t>
            </a:r>
            <a:endParaRPr lang="fr-FR" dirty="0"/>
          </a:p>
        </p:txBody>
      </p:sp>
      <p:sp>
        <p:nvSpPr>
          <p:cNvPr id="105" name="Demi-cadre 104"/>
          <p:cNvSpPr/>
          <p:nvPr/>
        </p:nvSpPr>
        <p:spPr>
          <a:xfrm rot="2700000">
            <a:off x="83489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6" name="Espace réservé du contenu 2"/>
          <p:cNvSpPr txBox="1">
            <a:spLocks/>
          </p:cNvSpPr>
          <p:nvPr/>
        </p:nvSpPr>
        <p:spPr>
          <a:xfrm>
            <a:off x="9113143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30 CDSs</a:t>
            </a:r>
            <a:endParaRPr lang="fr-FR" dirty="0"/>
          </a:p>
        </p:txBody>
      </p:sp>
      <p:sp>
        <p:nvSpPr>
          <p:cNvPr id="107" name="Demi-cadre 106"/>
          <p:cNvSpPr/>
          <p:nvPr/>
        </p:nvSpPr>
        <p:spPr>
          <a:xfrm rot="2700000">
            <a:off x="9368879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8" name="Espace réservé du contenu 2"/>
          <p:cNvSpPr txBox="1">
            <a:spLocks/>
          </p:cNvSpPr>
          <p:nvPr/>
        </p:nvSpPr>
        <p:spPr>
          <a:xfrm>
            <a:off x="1013309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 CDSs</a:t>
            </a:r>
            <a:endParaRPr lang="fr-FR" dirty="0"/>
          </a:p>
        </p:txBody>
      </p:sp>
      <p:sp>
        <p:nvSpPr>
          <p:cNvPr id="109" name="Demi-cadre 108"/>
          <p:cNvSpPr/>
          <p:nvPr/>
        </p:nvSpPr>
        <p:spPr>
          <a:xfrm rot="2700000">
            <a:off x="103888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11" name="Demi-cadre 110"/>
          <p:cNvSpPr/>
          <p:nvPr/>
        </p:nvSpPr>
        <p:spPr>
          <a:xfrm rot="2700000">
            <a:off x="4269113" y="3843052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8155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611739"/>
          </a:xfrm>
        </p:spPr>
        <p:txBody>
          <a:bodyPr/>
          <a:lstStyle/>
          <a:p>
            <a:pPr algn="ctr"/>
            <a:r>
              <a:rPr lang="en-US" b="1" dirty="0"/>
              <a:t>1st step: ICEs / IMEs cannot be too large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1907283"/>
            <a:ext cx="12192000" cy="793172"/>
          </a:xfrm>
        </p:spPr>
        <p:txBody>
          <a:bodyPr>
            <a:normAutofit/>
          </a:bodyPr>
          <a:lstStyle/>
          <a:p>
            <a:pPr algn="ctr"/>
            <a:r>
              <a:rPr lang="en-US" sz="3200" dirty="0" smtClean="0"/>
              <a:t>the </a:t>
            </a:r>
            <a:r>
              <a:rPr lang="en-US" sz="3200" dirty="0"/>
              <a:t>sequence </a:t>
            </a:r>
            <a:r>
              <a:rPr lang="en-US" sz="3200" dirty="0" smtClean="0"/>
              <a:t>is cut if &gt;100 </a:t>
            </a:r>
            <a:r>
              <a:rPr lang="en-US" sz="3200" dirty="0"/>
              <a:t>CDSs between 2 </a:t>
            </a:r>
            <a:r>
              <a:rPr lang="en-US" sz="3200" dirty="0" smtClean="0"/>
              <a:t>signature proteins.</a:t>
            </a:r>
            <a:endParaRPr lang="en-US" sz="3200" noProof="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3512238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3242238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3243806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Espace réservé du contenu 2"/>
          <p:cNvSpPr txBox="1">
            <a:spLocks/>
          </p:cNvSpPr>
          <p:nvPr/>
        </p:nvSpPr>
        <p:spPr>
          <a:xfrm>
            <a:off x="4013377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7 CDSs</a:t>
            </a:r>
            <a:endParaRPr lang="fr-FR" dirty="0"/>
          </a:p>
        </p:txBody>
      </p:sp>
      <p:sp>
        <p:nvSpPr>
          <p:cNvPr id="51" name="Demi-cadre 50"/>
          <p:cNvSpPr/>
          <p:nvPr/>
        </p:nvSpPr>
        <p:spPr>
          <a:xfrm rot="2700000">
            <a:off x="4269113" y="3841485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2" name="Espace réservé du contenu 2"/>
          <p:cNvSpPr txBox="1">
            <a:spLocks/>
          </p:cNvSpPr>
          <p:nvPr/>
        </p:nvSpPr>
        <p:spPr>
          <a:xfrm>
            <a:off x="1973479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15 CDSs</a:t>
            </a:r>
            <a:endParaRPr lang="fr-FR" dirty="0"/>
          </a:p>
        </p:txBody>
      </p:sp>
      <p:sp>
        <p:nvSpPr>
          <p:cNvPr id="53" name="Demi-cadre 52"/>
          <p:cNvSpPr/>
          <p:nvPr/>
        </p:nvSpPr>
        <p:spPr>
          <a:xfrm rot="2700000">
            <a:off x="222921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4" name="Espace réservé du contenu 2"/>
          <p:cNvSpPr txBox="1">
            <a:spLocks/>
          </p:cNvSpPr>
          <p:nvPr/>
        </p:nvSpPr>
        <p:spPr>
          <a:xfrm>
            <a:off x="299343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50 CDSs</a:t>
            </a:r>
            <a:endParaRPr lang="fr-FR" dirty="0"/>
          </a:p>
        </p:txBody>
      </p:sp>
      <p:sp>
        <p:nvSpPr>
          <p:cNvPr id="55" name="Demi-cadre 54"/>
          <p:cNvSpPr/>
          <p:nvPr/>
        </p:nvSpPr>
        <p:spPr>
          <a:xfrm rot="2700000">
            <a:off x="324916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6" name="Espace réservé du contenu 2"/>
          <p:cNvSpPr txBox="1">
            <a:spLocks/>
          </p:cNvSpPr>
          <p:nvPr/>
        </p:nvSpPr>
        <p:spPr>
          <a:xfrm>
            <a:off x="96687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sz="3200" b="1" dirty="0" smtClean="0">
                <a:solidFill>
                  <a:srgbClr val="FF0000"/>
                </a:solidFill>
              </a:rPr>
              <a:t>315 CDSs</a:t>
            </a:r>
            <a:endParaRPr lang="fr-FR" sz="3200" b="1" dirty="0">
              <a:solidFill>
                <a:srgbClr val="FF0000"/>
              </a:solidFill>
            </a:endParaRPr>
          </a:p>
        </p:txBody>
      </p:sp>
      <p:sp>
        <p:nvSpPr>
          <p:cNvPr id="57" name="Demi-cadre 56"/>
          <p:cNvSpPr/>
          <p:nvPr/>
        </p:nvSpPr>
        <p:spPr>
          <a:xfrm rot="2700000">
            <a:off x="1222607" y="3841485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8" name="Espace réservé du contenu 2"/>
          <p:cNvSpPr txBox="1">
            <a:spLocks/>
          </p:cNvSpPr>
          <p:nvPr/>
        </p:nvSpPr>
        <p:spPr>
          <a:xfrm>
            <a:off x="5033335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4 CDSs</a:t>
            </a:r>
            <a:endParaRPr lang="fr-FR" dirty="0"/>
          </a:p>
        </p:txBody>
      </p:sp>
      <p:sp>
        <p:nvSpPr>
          <p:cNvPr id="59" name="Demi-cadre 58"/>
          <p:cNvSpPr/>
          <p:nvPr/>
        </p:nvSpPr>
        <p:spPr>
          <a:xfrm rot="2700000">
            <a:off x="5289071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0" name="Espace réservé du contenu 2"/>
          <p:cNvSpPr txBox="1">
            <a:spLocks/>
          </p:cNvSpPr>
          <p:nvPr/>
        </p:nvSpPr>
        <p:spPr>
          <a:xfrm>
            <a:off x="605328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 CDSs</a:t>
            </a:r>
            <a:endParaRPr lang="fr-FR" dirty="0"/>
          </a:p>
        </p:txBody>
      </p:sp>
      <p:sp>
        <p:nvSpPr>
          <p:cNvPr id="61" name="Demi-cadre 60"/>
          <p:cNvSpPr/>
          <p:nvPr/>
        </p:nvSpPr>
        <p:spPr>
          <a:xfrm rot="2700000">
            <a:off x="630902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2" name="Espace réservé du contenu 2"/>
          <p:cNvSpPr txBox="1">
            <a:spLocks/>
          </p:cNvSpPr>
          <p:nvPr/>
        </p:nvSpPr>
        <p:spPr>
          <a:xfrm>
            <a:off x="7073239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22 CDSs</a:t>
            </a:r>
            <a:endParaRPr lang="fr-FR" dirty="0"/>
          </a:p>
        </p:txBody>
      </p:sp>
      <p:sp>
        <p:nvSpPr>
          <p:cNvPr id="63" name="Demi-cadre 62"/>
          <p:cNvSpPr/>
          <p:nvPr/>
        </p:nvSpPr>
        <p:spPr>
          <a:xfrm rot="2700000">
            <a:off x="732897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4" name="Espace réservé du contenu 2"/>
          <p:cNvSpPr txBox="1">
            <a:spLocks/>
          </p:cNvSpPr>
          <p:nvPr/>
        </p:nvSpPr>
        <p:spPr>
          <a:xfrm>
            <a:off x="809319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25 CDSs</a:t>
            </a:r>
            <a:endParaRPr lang="fr-FR" dirty="0"/>
          </a:p>
        </p:txBody>
      </p:sp>
      <p:sp>
        <p:nvSpPr>
          <p:cNvPr id="65" name="Demi-cadre 64"/>
          <p:cNvSpPr/>
          <p:nvPr/>
        </p:nvSpPr>
        <p:spPr>
          <a:xfrm rot="2700000">
            <a:off x="83489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6" name="Espace réservé du contenu 2"/>
          <p:cNvSpPr txBox="1">
            <a:spLocks/>
          </p:cNvSpPr>
          <p:nvPr/>
        </p:nvSpPr>
        <p:spPr>
          <a:xfrm>
            <a:off x="9113143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30 CDSs</a:t>
            </a:r>
            <a:endParaRPr lang="fr-FR" dirty="0"/>
          </a:p>
        </p:txBody>
      </p:sp>
      <p:sp>
        <p:nvSpPr>
          <p:cNvPr id="67" name="Demi-cadre 66"/>
          <p:cNvSpPr/>
          <p:nvPr/>
        </p:nvSpPr>
        <p:spPr>
          <a:xfrm rot="2700000">
            <a:off x="9368879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8" name="Espace réservé du contenu 2"/>
          <p:cNvSpPr txBox="1">
            <a:spLocks/>
          </p:cNvSpPr>
          <p:nvPr/>
        </p:nvSpPr>
        <p:spPr>
          <a:xfrm>
            <a:off x="1013309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 CDSs</a:t>
            </a:r>
            <a:endParaRPr lang="fr-FR" dirty="0"/>
          </a:p>
        </p:txBody>
      </p:sp>
      <p:sp>
        <p:nvSpPr>
          <p:cNvPr id="69" name="Demi-cadre 68"/>
          <p:cNvSpPr/>
          <p:nvPr/>
        </p:nvSpPr>
        <p:spPr>
          <a:xfrm rot="2700000">
            <a:off x="103888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1459992" y="308440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9324444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47" name="Espace réservé du contenu 2"/>
          <p:cNvSpPr txBox="1">
            <a:spLocks/>
          </p:cNvSpPr>
          <p:nvPr/>
        </p:nvSpPr>
        <p:spPr>
          <a:xfrm>
            <a:off x="7223192" y="5727939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8" name="Espace réservé du contenu 2"/>
          <p:cNvSpPr txBox="1">
            <a:spLocks/>
          </p:cNvSpPr>
          <p:nvPr/>
        </p:nvSpPr>
        <p:spPr>
          <a:xfrm>
            <a:off x="4787307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50" name="Espace réservé du contenu 2"/>
          <p:cNvSpPr txBox="1">
            <a:spLocks/>
          </p:cNvSpPr>
          <p:nvPr/>
        </p:nvSpPr>
        <p:spPr>
          <a:xfrm>
            <a:off x="2323745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70" name="Ellipse 69"/>
          <p:cNvSpPr>
            <a:spLocks noChangeAspect="1"/>
          </p:cNvSpPr>
          <p:nvPr/>
        </p:nvSpPr>
        <p:spPr>
          <a:xfrm>
            <a:off x="8737848" y="563909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1" name="Ellipse 70"/>
          <p:cNvSpPr>
            <a:spLocks noChangeAspect="1"/>
          </p:cNvSpPr>
          <p:nvPr/>
        </p:nvSpPr>
        <p:spPr>
          <a:xfrm>
            <a:off x="6646536" y="5639094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2" name="Ellipse 71"/>
          <p:cNvSpPr>
            <a:spLocks noChangeAspect="1"/>
          </p:cNvSpPr>
          <p:nvPr/>
        </p:nvSpPr>
        <p:spPr>
          <a:xfrm>
            <a:off x="4182974" y="563909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3" name="Ellipse 72"/>
          <p:cNvSpPr>
            <a:spLocks noChangeAspect="1"/>
          </p:cNvSpPr>
          <p:nvPr/>
        </p:nvSpPr>
        <p:spPr>
          <a:xfrm>
            <a:off x="1719412" y="563752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614249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81487"/>
          </a:xfrm>
        </p:spPr>
        <p:txBody>
          <a:bodyPr/>
          <a:lstStyle/>
          <a:p>
            <a:pPr algn="ctr"/>
            <a:r>
              <a:rPr lang="en-US" b="1" dirty="0"/>
              <a:t>2nd step: rules for creating a seed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818588"/>
            <a:ext cx="12191999" cy="3676717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000" dirty="0" smtClean="0"/>
              <a:t>The sequence is scanned </a:t>
            </a:r>
            <a:r>
              <a:rPr lang="en-US" sz="3000" dirty="0"/>
              <a:t>from left to right </a:t>
            </a:r>
            <a:r>
              <a:rPr lang="en-US" sz="3000" dirty="0" smtClean="0"/>
              <a:t>(       ). When either one </a:t>
            </a:r>
            <a:r>
              <a:rPr lang="en-US" sz="3000" dirty="0"/>
              <a:t>of the 3 </a:t>
            </a:r>
            <a:r>
              <a:rPr lang="en-US" sz="3000" dirty="0" smtClean="0"/>
              <a:t>signature proteins relaxase, coupling, </a:t>
            </a:r>
            <a:r>
              <a:rPr lang="en-US" sz="3000" dirty="0"/>
              <a:t>or </a:t>
            </a:r>
            <a:r>
              <a:rPr lang="en-US" sz="3000" dirty="0" smtClean="0"/>
              <a:t>virB4 is found </a:t>
            </a:r>
            <a:r>
              <a:rPr lang="en-US" sz="3000" dirty="0"/>
              <a:t>→ seed start </a:t>
            </a:r>
            <a:r>
              <a:rPr lang="en-US" sz="3000" dirty="0" smtClean="0"/>
              <a:t>(        ).</a:t>
            </a:r>
          </a:p>
          <a:p>
            <a:r>
              <a:rPr lang="en-US" sz="3000" dirty="0" smtClean="0"/>
              <a:t>If an element contains a </a:t>
            </a:r>
            <a:r>
              <a:rPr lang="en-US" sz="3000" noProof="0" dirty="0" smtClean="0"/>
              <a:t>virB4, it indicates an ICE (complete </a:t>
            </a:r>
            <a:r>
              <a:rPr lang="en-US" sz="3000" dirty="0" smtClean="0"/>
              <a:t>or </a:t>
            </a:r>
            <a:r>
              <a:rPr lang="en-US" sz="3000" dirty="0"/>
              <a:t>partial</a:t>
            </a:r>
            <a:r>
              <a:rPr lang="en-US" sz="3000" dirty="0" smtClean="0"/>
              <a:t>).</a:t>
            </a:r>
            <a:endParaRPr lang="en-US" sz="3000" noProof="0" dirty="0" smtClean="0"/>
          </a:p>
          <a:p>
            <a:r>
              <a:rPr lang="en-US" sz="3000" dirty="0"/>
              <a:t>If an element contains a</a:t>
            </a:r>
            <a:r>
              <a:rPr lang="en-US" sz="3000" noProof="0" dirty="0" smtClean="0"/>
              <a:t> coupling or relaxase and at least one other </a:t>
            </a:r>
            <a:r>
              <a:rPr lang="en-US" sz="3000" dirty="0"/>
              <a:t>signature </a:t>
            </a:r>
            <a:r>
              <a:rPr lang="en-US" sz="3000" dirty="0" smtClean="0"/>
              <a:t>proteins, </a:t>
            </a:r>
            <a:r>
              <a:rPr lang="en-US" sz="3000" dirty="0"/>
              <a:t>it indicates an ICE </a:t>
            </a:r>
            <a:r>
              <a:rPr lang="en-US" sz="3000" noProof="0" dirty="0" smtClean="0"/>
              <a:t>or IME.</a:t>
            </a:r>
          </a:p>
          <a:p>
            <a:r>
              <a:rPr lang="en-US" sz="3000" noProof="0" dirty="0" smtClean="0"/>
              <a:t>If an integrase is found → </a:t>
            </a:r>
            <a:r>
              <a:rPr lang="en-US" sz="3000" dirty="0"/>
              <a:t>less specific </a:t>
            </a:r>
            <a:r>
              <a:rPr lang="en-US" sz="3000" dirty="0" smtClean="0"/>
              <a:t>of </a:t>
            </a:r>
            <a:r>
              <a:rPr lang="en-US" sz="3000" dirty="0"/>
              <a:t>ICEs / IMEs (may be other EMs, i.e. transposons). The integrase is always at the </a:t>
            </a:r>
            <a:r>
              <a:rPr lang="en-US" sz="3000" dirty="0" smtClean="0"/>
              <a:t>border </a:t>
            </a:r>
            <a:r>
              <a:rPr lang="en-US" sz="3000" dirty="0"/>
              <a:t>of the element.</a:t>
            </a:r>
            <a:endParaRPr lang="en-US" sz="3000" noProof="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46016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77584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77584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76016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7758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7758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77584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7601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7758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7758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7601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7601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26" name="Connecteur droit 25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Connecteur droit avec flèche 6"/>
          <p:cNvCxnSpPr>
            <a:endCxn id="9" idx="1"/>
          </p:cNvCxnSpPr>
          <p:nvPr/>
        </p:nvCxnSpPr>
        <p:spPr>
          <a:xfrm flipV="1">
            <a:off x="396815" y="4842919"/>
            <a:ext cx="1318644" cy="930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entagone 8"/>
          <p:cNvSpPr/>
          <p:nvPr/>
        </p:nvSpPr>
        <p:spPr>
          <a:xfrm>
            <a:off x="1715459" y="4595072"/>
            <a:ext cx="540000" cy="495694"/>
          </a:xfrm>
          <a:prstGeom prst="homePlate">
            <a:avLst/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30" name="Connecteur droit avec flèche 29"/>
          <p:cNvCxnSpPr/>
          <p:nvPr/>
        </p:nvCxnSpPr>
        <p:spPr>
          <a:xfrm>
            <a:off x="6820618" y="1090795"/>
            <a:ext cx="529961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Pentagone 30"/>
          <p:cNvSpPr/>
          <p:nvPr/>
        </p:nvSpPr>
        <p:spPr>
          <a:xfrm>
            <a:off x="10780269" y="1242993"/>
            <a:ext cx="540000" cy="495694"/>
          </a:xfrm>
          <a:prstGeom prst="homePlate">
            <a:avLst/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98214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81487"/>
          </a:xfrm>
        </p:spPr>
        <p:txBody>
          <a:bodyPr/>
          <a:lstStyle/>
          <a:p>
            <a:pPr algn="ctr"/>
            <a:r>
              <a:rPr lang="en-US" b="1" dirty="0"/>
              <a:t>3rd step: rules for </a:t>
            </a:r>
            <a:r>
              <a:rPr lang="en-US" b="1" dirty="0" smtClean="0"/>
              <a:t>extending </a:t>
            </a:r>
            <a:r>
              <a:rPr lang="en-US" b="1" dirty="0"/>
              <a:t>a seed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03566" y="796403"/>
            <a:ext cx="11816369" cy="3676717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3000" dirty="0"/>
              <a:t>The sequence </a:t>
            </a:r>
            <a:r>
              <a:rPr lang="en-US" sz="3000" dirty="0" smtClean="0"/>
              <a:t>continue to be </a:t>
            </a:r>
            <a:r>
              <a:rPr lang="en-US" sz="3000" dirty="0"/>
              <a:t>scanned from left to right. An ICE / IME seed cannot contain </a:t>
            </a:r>
            <a:r>
              <a:rPr lang="en-US" sz="3000" dirty="0" smtClean="0"/>
              <a:t>(conditions for stopping the </a:t>
            </a:r>
            <a:r>
              <a:rPr lang="en-US" sz="3000" dirty="0"/>
              <a:t>extension</a:t>
            </a:r>
            <a:r>
              <a:rPr lang="en-US" sz="3000" dirty="0" smtClean="0"/>
              <a:t>) </a:t>
            </a:r>
            <a:r>
              <a:rPr lang="en-US" sz="3000" dirty="0"/>
              <a:t>:</a:t>
            </a:r>
            <a:endParaRPr lang="en-US" sz="3000" noProof="0" dirty="0" smtClean="0"/>
          </a:p>
          <a:p>
            <a:r>
              <a:rPr lang="en-US" sz="3000" dirty="0"/>
              <a:t>2 </a:t>
            </a:r>
            <a:r>
              <a:rPr lang="en-US" sz="3000" dirty="0" smtClean="0"/>
              <a:t>signature proteins separated </a:t>
            </a:r>
            <a:r>
              <a:rPr lang="en-US" sz="3000" dirty="0"/>
              <a:t>from more than 100 CDSs (step 1</a:t>
            </a:r>
            <a:r>
              <a:rPr lang="en-US" sz="3000" dirty="0" smtClean="0"/>
              <a:t>).</a:t>
            </a:r>
          </a:p>
          <a:p>
            <a:r>
              <a:rPr lang="en-US" sz="3000" dirty="0"/>
              <a:t>2 signature</a:t>
            </a:r>
            <a:r>
              <a:rPr lang="en-US" sz="3000" dirty="0" smtClean="0"/>
              <a:t> </a:t>
            </a:r>
            <a:r>
              <a:rPr lang="en-US" sz="3000" dirty="0"/>
              <a:t>proteins of the same type (unless they are adjacent on the genome and of type</a:t>
            </a:r>
            <a:r>
              <a:rPr lang="en-US" sz="3000" dirty="0" smtClean="0"/>
              <a:t> </a:t>
            </a:r>
            <a:r>
              <a:rPr lang="en-US" sz="3000" dirty="0"/>
              <a:t>relaxase or </a:t>
            </a:r>
            <a:r>
              <a:rPr lang="en-US" sz="3000" dirty="0" smtClean="0"/>
              <a:t>coupling).</a:t>
            </a:r>
          </a:p>
          <a:p>
            <a:r>
              <a:rPr lang="en-US" sz="3000" dirty="0" smtClean="0"/>
              <a:t>Signature </a:t>
            </a:r>
            <a:r>
              <a:rPr lang="en-US" sz="3000" dirty="0"/>
              <a:t>proteins of </a:t>
            </a:r>
            <a:r>
              <a:rPr lang="en-US" sz="3000" dirty="0" smtClean="0"/>
              <a:t>different families </a:t>
            </a:r>
            <a:r>
              <a:rPr lang="en-US" sz="3000" noProof="0" dirty="0" smtClean="0"/>
              <a:t>(i.e. </a:t>
            </a:r>
            <a:r>
              <a:rPr lang="en-US" sz="4000" b="1" noProof="0" dirty="0" smtClean="0"/>
              <a:t>I</a:t>
            </a:r>
            <a:r>
              <a:rPr lang="en-US" sz="3000" noProof="0" dirty="0" smtClean="0"/>
              <a:t> = ICESt3, </a:t>
            </a:r>
            <a:r>
              <a:rPr lang="en-US" sz="4000" b="1" noProof="0" dirty="0" smtClean="0"/>
              <a:t>T</a:t>
            </a:r>
            <a:r>
              <a:rPr lang="en-US" sz="3000" noProof="0" dirty="0" smtClean="0"/>
              <a:t> = Tn916).</a:t>
            </a:r>
          </a:p>
          <a:p>
            <a:r>
              <a:rPr lang="en-US" sz="3000" noProof="0" dirty="0" smtClean="0"/>
              <a:t>Integrase : </a:t>
            </a:r>
            <a:r>
              <a:rPr lang="en-US" sz="3000" dirty="0" smtClean="0"/>
              <a:t>integrase are always </a:t>
            </a:r>
            <a:r>
              <a:rPr lang="en-US" sz="3000" dirty="0"/>
              <a:t>at the border of the element</a:t>
            </a:r>
            <a:r>
              <a:rPr lang="en-US" sz="3000" noProof="0" dirty="0" smtClean="0"/>
              <a:t>, they will be dealt with subsequently.</a:t>
            </a:r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400" dirty="0" smtClean="0">
                <a:solidFill>
                  <a:schemeClr val="tx1"/>
                </a:solidFill>
              </a:rPr>
              <a:t>T</a:t>
            </a:r>
            <a:endParaRPr lang="fr-FR" sz="44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7" name="Connecteur droit avec flèche 6"/>
          <p:cNvCxnSpPr/>
          <p:nvPr/>
        </p:nvCxnSpPr>
        <p:spPr>
          <a:xfrm>
            <a:off x="396815" y="4845892"/>
            <a:ext cx="1318644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entagone 8"/>
          <p:cNvSpPr/>
          <p:nvPr/>
        </p:nvSpPr>
        <p:spPr>
          <a:xfrm>
            <a:off x="1715458" y="4598045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cxnSp>
        <p:nvCxnSpPr>
          <p:cNvPr id="30" name="Connecteur droit avec flèche 29"/>
          <p:cNvCxnSpPr/>
          <p:nvPr/>
        </p:nvCxnSpPr>
        <p:spPr>
          <a:xfrm>
            <a:off x="3740241" y="4841242"/>
            <a:ext cx="3044546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Multiplication 31"/>
          <p:cNvSpPr/>
          <p:nvPr/>
        </p:nvSpPr>
        <p:spPr>
          <a:xfrm>
            <a:off x="9193323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Multiplication 45"/>
          <p:cNvSpPr/>
          <p:nvPr/>
        </p:nvSpPr>
        <p:spPr>
          <a:xfrm>
            <a:off x="10215481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Pentagone 46"/>
          <p:cNvSpPr/>
          <p:nvPr/>
        </p:nvSpPr>
        <p:spPr>
          <a:xfrm>
            <a:off x="6777414" y="4598045"/>
            <a:ext cx="254703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>
            <a:off x="9814587" y="4598045"/>
            <a:ext cx="54000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49" name="Connecteur droit avec flèche 48"/>
          <p:cNvCxnSpPr/>
          <p:nvPr/>
        </p:nvCxnSpPr>
        <p:spPr>
          <a:xfrm>
            <a:off x="10826979" y="4845892"/>
            <a:ext cx="853187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Multiplication 49"/>
          <p:cNvSpPr/>
          <p:nvPr/>
        </p:nvSpPr>
        <p:spPr>
          <a:xfrm>
            <a:off x="3144302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417284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4th step: extending seeds from right to left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826182"/>
            <a:ext cx="12192000" cy="2630644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sz="3200" dirty="0"/>
              <a:t>After the 3rd step (creation and extension of seeds from left to right), each seed is extended from right to left (same stopping conditions</a:t>
            </a:r>
            <a:r>
              <a:rPr lang="en-US" sz="3200" dirty="0" smtClean="0"/>
              <a:t>).</a:t>
            </a:r>
          </a:p>
          <a:p>
            <a:r>
              <a:rPr lang="en-US" sz="3200" dirty="0" smtClean="0"/>
              <a:t>ICEs </a:t>
            </a:r>
            <a:r>
              <a:rPr lang="en-US" sz="3200" dirty="0"/>
              <a:t>/ IMEs have no </a:t>
            </a:r>
            <a:r>
              <a:rPr lang="en-US" sz="3200" dirty="0" smtClean="0"/>
              <a:t>direction.</a:t>
            </a:r>
            <a:endParaRPr lang="fr-FR" sz="3200" dirty="0" smtClean="0"/>
          </a:p>
          <a:p>
            <a:r>
              <a:rPr lang="en-US" sz="3200" dirty="0" smtClean="0"/>
              <a:t>Algorithm consistent </a:t>
            </a:r>
            <a:r>
              <a:rPr lang="en-US" sz="3200" dirty="0"/>
              <a:t>and independent of the choice of </a:t>
            </a:r>
            <a:r>
              <a:rPr lang="en-US" sz="3200" dirty="0" smtClean="0"/>
              <a:t>scanning direction.</a:t>
            </a:r>
          </a:p>
          <a:p>
            <a:r>
              <a:rPr lang="en-US" sz="3200" dirty="0"/>
              <a:t>Possible </a:t>
            </a:r>
            <a:r>
              <a:rPr lang="en-US" sz="3200" dirty="0" smtClean="0"/>
              <a:t>signature protein in </a:t>
            </a:r>
            <a:r>
              <a:rPr lang="en-US" sz="3200" dirty="0"/>
              <a:t>"conflict" attached to 2 different </a:t>
            </a:r>
            <a:r>
              <a:rPr lang="en-US" sz="3200" dirty="0" smtClean="0"/>
              <a:t>seeds.</a:t>
            </a:r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9" name="Pentagone 8"/>
          <p:cNvSpPr/>
          <p:nvPr/>
        </p:nvSpPr>
        <p:spPr>
          <a:xfrm flipH="1">
            <a:off x="1715458" y="4501796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32" name="Multiplication 31"/>
          <p:cNvSpPr/>
          <p:nvPr/>
        </p:nvSpPr>
        <p:spPr>
          <a:xfrm>
            <a:off x="8214607" y="3760601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Pentagone 46"/>
          <p:cNvSpPr/>
          <p:nvPr/>
        </p:nvSpPr>
        <p:spPr>
          <a:xfrm flipH="1">
            <a:off x="6777414" y="4501796"/>
            <a:ext cx="254703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 flipH="1">
            <a:off x="8802196" y="3876154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50" name="Multiplication 49"/>
          <p:cNvSpPr/>
          <p:nvPr/>
        </p:nvSpPr>
        <p:spPr>
          <a:xfrm>
            <a:off x="1074887" y="4398143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Multiplication 39"/>
          <p:cNvSpPr/>
          <p:nvPr/>
        </p:nvSpPr>
        <p:spPr>
          <a:xfrm>
            <a:off x="6157636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" name="Rectangle 3"/>
          <p:cNvSpPr/>
          <p:nvPr/>
        </p:nvSpPr>
        <p:spPr>
          <a:xfrm>
            <a:off x="8802196" y="3790019"/>
            <a:ext cx="540000" cy="2225291"/>
          </a:xfrm>
          <a:prstGeom prst="rect">
            <a:avLst/>
          </a:prstGeom>
          <a:noFill/>
          <a:ln w="44450" cmpd="sng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8" name="Connecteur en arc 7"/>
          <p:cNvCxnSpPr>
            <a:endCxn id="4" idx="0"/>
          </p:cNvCxnSpPr>
          <p:nvPr/>
        </p:nvCxnSpPr>
        <p:spPr>
          <a:xfrm>
            <a:off x="5604387" y="3302434"/>
            <a:ext cx="3467809" cy="487585"/>
          </a:xfrm>
          <a:prstGeom prst="curvedConnector2">
            <a:avLst/>
          </a:prstGeom>
          <a:ln w="635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283856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5th </a:t>
            </a:r>
            <a:r>
              <a:rPr lang="en-US" b="1" dirty="0" smtClean="0"/>
              <a:t>step: merging </a:t>
            </a:r>
            <a:r>
              <a:rPr lang="en-US" b="1" dirty="0"/>
              <a:t>of seeds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899922"/>
            <a:ext cx="12192000" cy="2537928"/>
          </a:xfrm>
        </p:spPr>
        <p:txBody>
          <a:bodyPr>
            <a:normAutofit lnSpcReduction="10000"/>
          </a:bodyPr>
          <a:lstStyle/>
          <a:p>
            <a:r>
              <a:rPr lang="en-US" sz="3200" dirty="0" smtClean="0"/>
              <a:t>Exhaustive</a:t>
            </a:r>
            <a:r>
              <a:rPr lang="en-US" sz="3200" dirty="0"/>
              <a:t>: all </a:t>
            </a:r>
            <a:r>
              <a:rPr lang="en-US" sz="3200" dirty="0" smtClean="0"/>
              <a:t>combinations of merging </a:t>
            </a:r>
            <a:r>
              <a:rPr lang="en-US" sz="3200" dirty="0"/>
              <a:t>are tested. </a:t>
            </a:r>
            <a:r>
              <a:rPr lang="en-US" sz="3200" dirty="0" smtClean="0"/>
              <a:t>The priority is given to </a:t>
            </a:r>
            <a:r>
              <a:rPr lang="en-US" sz="3200" dirty="0"/>
              <a:t>the merging of the nearest seeds if </a:t>
            </a:r>
            <a:r>
              <a:rPr lang="en-US" sz="3200" dirty="0" smtClean="0"/>
              <a:t>there is multiple possibilities.</a:t>
            </a:r>
            <a:endParaRPr lang="en-US" sz="3200" noProof="0" dirty="0" smtClean="0"/>
          </a:p>
          <a:p>
            <a:r>
              <a:rPr lang="en-US" sz="3200" dirty="0"/>
              <a:t>Recursive: detection </a:t>
            </a:r>
            <a:r>
              <a:rPr lang="en-US" sz="3200" dirty="0" smtClean="0"/>
              <a:t>of cases with multiple </a:t>
            </a:r>
            <a:r>
              <a:rPr lang="en-US" sz="3200" dirty="0"/>
              <a:t>levels of nesting </a:t>
            </a:r>
            <a:r>
              <a:rPr lang="en-US" sz="3200" dirty="0" smtClean="0"/>
              <a:t>and/or when the </a:t>
            </a:r>
            <a:r>
              <a:rPr lang="en-US" sz="3200" dirty="0"/>
              <a:t>ICEs / </a:t>
            </a:r>
            <a:r>
              <a:rPr lang="en-US" sz="3200" dirty="0" smtClean="0"/>
              <a:t>IMEs are "split apart" </a:t>
            </a:r>
            <a:r>
              <a:rPr lang="en-US" sz="3200" dirty="0"/>
              <a:t>in more than 2 </a:t>
            </a:r>
            <a:r>
              <a:rPr lang="en-US" sz="3200" dirty="0" smtClean="0"/>
              <a:t>pieces </a:t>
            </a:r>
            <a:r>
              <a:rPr lang="en-US" sz="3200" dirty="0"/>
              <a:t>(rare </a:t>
            </a:r>
            <a:r>
              <a:rPr lang="en-US" sz="3200" dirty="0" smtClean="0"/>
              <a:t>case).</a:t>
            </a:r>
          </a:p>
          <a:p>
            <a:r>
              <a:rPr lang="en-US" sz="3200" dirty="0"/>
              <a:t>The rules for merging are identical to the rules for </a:t>
            </a:r>
            <a:r>
              <a:rPr lang="en-US" sz="3200" dirty="0" smtClean="0"/>
              <a:t>extending </a:t>
            </a:r>
            <a:r>
              <a:rPr lang="en-US" sz="3200" dirty="0"/>
              <a:t>a </a:t>
            </a:r>
            <a:r>
              <a:rPr lang="en-US" sz="3200" dirty="0" smtClean="0"/>
              <a:t>seed.</a:t>
            </a:r>
            <a:endParaRPr lang="en-US" sz="3200" noProof="0" dirty="0" smtClean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9" name="Pentagone 8"/>
          <p:cNvSpPr/>
          <p:nvPr/>
        </p:nvSpPr>
        <p:spPr>
          <a:xfrm flipH="1">
            <a:off x="1715458" y="4501796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7" name="Pentagone 46"/>
          <p:cNvSpPr/>
          <p:nvPr/>
        </p:nvSpPr>
        <p:spPr>
          <a:xfrm flipH="1">
            <a:off x="6777414" y="4501796"/>
            <a:ext cx="2547030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 flipH="1">
            <a:off x="8802196" y="3876154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8802196" y="3790019"/>
            <a:ext cx="540000" cy="2225291"/>
          </a:xfrm>
          <a:prstGeom prst="rect">
            <a:avLst/>
          </a:prstGeom>
          <a:noFill/>
          <a:ln w="44450" cmpd="sng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en arc 13"/>
          <p:cNvCxnSpPr>
            <a:stCxn id="9" idx="0"/>
            <a:endCxn id="48" idx="0"/>
          </p:cNvCxnSpPr>
          <p:nvPr/>
        </p:nvCxnSpPr>
        <p:spPr>
          <a:xfrm rot="5400000" flipH="1" flipV="1">
            <a:off x="5722201" y="645606"/>
            <a:ext cx="625642" cy="7086738"/>
          </a:xfrm>
          <a:prstGeom prst="curvedConnector3">
            <a:avLst>
              <a:gd name="adj1" fmla="val 194448"/>
            </a:avLst>
          </a:prstGeom>
          <a:ln w="63500">
            <a:solidFill>
              <a:srgbClr val="7030A0"/>
            </a:solidFill>
            <a:prstDash val="sysDot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4830947" y="3343620"/>
            <a:ext cx="2530106" cy="1034573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n-US" sz="3600" b="1" dirty="0" smtClean="0">
                <a:solidFill>
                  <a:srgbClr val="7030A0"/>
                </a:solidFill>
              </a:rPr>
              <a:t>Possible merge</a:t>
            </a:r>
            <a:endParaRPr lang="en-US" sz="32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644607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5th step: merging of seeds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" y="1603256"/>
            <a:ext cx="12192000" cy="1197691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This </a:t>
            </a:r>
            <a:r>
              <a:rPr lang="en-US" sz="3200" dirty="0"/>
              <a:t>step can help resolve signature proteins in “conflict” (attached to 2 different seeds)</a:t>
            </a:r>
            <a:r>
              <a:rPr lang="fr-FR" sz="3200" dirty="0"/>
              <a:t>.</a:t>
            </a:r>
          </a:p>
          <a:p>
            <a:endParaRPr lang="en-US" sz="3200" noProof="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9" name="Pentagone 8"/>
          <p:cNvSpPr/>
          <p:nvPr/>
        </p:nvSpPr>
        <p:spPr>
          <a:xfrm flipH="1">
            <a:off x="1723969" y="3880431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7" name="Pentagone 46"/>
          <p:cNvSpPr/>
          <p:nvPr/>
        </p:nvSpPr>
        <p:spPr>
          <a:xfrm flipH="1">
            <a:off x="6777414" y="4501796"/>
            <a:ext cx="2547030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 flipH="1">
            <a:off x="9814586" y="3876154"/>
            <a:ext cx="539999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en arc 13"/>
          <p:cNvCxnSpPr>
            <a:stCxn id="9" idx="0"/>
            <a:endCxn id="48" idx="0"/>
          </p:cNvCxnSpPr>
          <p:nvPr/>
        </p:nvCxnSpPr>
        <p:spPr>
          <a:xfrm rot="5400000" flipH="1" flipV="1">
            <a:off x="6290236" y="86083"/>
            <a:ext cx="4277" cy="7584421"/>
          </a:xfrm>
          <a:prstGeom prst="curvedConnector3">
            <a:avLst>
              <a:gd name="adj1" fmla="val 5444868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5308398" y="3051511"/>
            <a:ext cx="1928114" cy="7380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n-US" sz="3600" b="1" dirty="0" smtClean="0">
                <a:solidFill>
                  <a:srgbClr val="7030A0"/>
                </a:solidFill>
              </a:rPr>
              <a:t>Merging</a:t>
            </a:r>
            <a:endParaRPr lang="en-US" sz="32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695874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entagone 50"/>
          <p:cNvSpPr/>
          <p:nvPr/>
        </p:nvSpPr>
        <p:spPr>
          <a:xfrm flipH="1">
            <a:off x="1723969" y="3880431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6th step: rules for adding </a:t>
            </a:r>
            <a:r>
              <a:rPr lang="en-US" b="1" dirty="0" smtClean="0"/>
              <a:t>the integrase(s) </a:t>
            </a:r>
            <a:r>
              <a:rPr lang="en-US" b="1" dirty="0"/>
              <a:t>to </a:t>
            </a:r>
            <a:r>
              <a:rPr lang="en-US" b="1" dirty="0" smtClean="0"/>
              <a:t>seeds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" y="996989"/>
            <a:ext cx="12192000" cy="2548699"/>
          </a:xfrm>
        </p:spPr>
        <p:txBody>
          <a:bodyPr>
            <a:noAutofit/>
          </a:bodyPr>
          <a:lstStyle/>
          <a:p>
            <a:r>
              <a:rPr lang="en-US" sz="3200" dirty="0" smtClean="0"/>
              <a:t>Integrase(s) </a:t>
            </a:r>
            <a:r>
              <a:rPr lang="en-US" sz="3200" dirty="0"/>
              <a:t>can be </a:t>
            </a:r>
            <a:r>
              <a:rPr lang="en-US" sz="3200" dirty="0" smtClean="0"/>
              <a:t>up </a:t>
            </a:r>
            <a:r>
              <a:rPr lang="en-US" sz="3200" dirty="0"/>
              <a:t>or downstream within the 100 CDS limit (step 1).</a:t>
            </a:r>
            <a:endParaRPr lang="en-US" sz="3200" noProof="0" dirty="0" smtClean="0"/>
          </a:p>
          <a:p>
            <a:r>
              <a:rPr lang="en-US" sz="3200" dirty="0" smtClean="0"/>
              <a:t>Priority is given to (1) integrase()s </a:t>
            </a:r>
            <a:r>
              <a:rPr lang="en-US" sz="3200" dirty="0"/>
              <a:t>from the same </a:t>
            </a:r>
            <a:r>
              <a:rPr lang="en-US" sz="3200" dirty="0" smtClean="0"/>
              <a:t>family </a:t>
            </a:r>
            <a:r>
              <a:rPr lang="en-US" sz="3200" dirty="0"/>
              <a:t>(i.e. I = ICESt3, T = Tn916) than the other </a:t>
            </a:r>
            <a:r>
              <a:rPr lang="en-US" sz="3200" dirty="0" smtClean="0"/>
              <a:t>signature proteins in the </a:t>
            </a:r>
            <a:r>
              <a:rPr lang="en-US" sz="3200" dirty="0"/>
              <a:t>seed</a:t>
            </a:r>
            <a:r>
              <a:rPr lang="en-US" sz="3200" dirty="0" smtClean="0"/>
              <a:t> and (2) integrase(s) </a:t>
            </a:r>
            <a:r>
              <a:rPr lang="en-US" sz="3200" dirty="0"/>
              <a:t>adjacent </a:t>
            </a:r>
            <a:r>
              <a:rPr lang="en-US" sz="3200" dirty="0" smtClean="0"/>
              <a:t>to the </a:t>
            </a:r>
            <a:r>
              <a:rPr lang="en-US" sz="3200" dirty="0"/>
              <a:t>seed </a:t>
            </a:r>
            <a:r>
              <a:rPr lang="en-US" sz="3200" dirty="0" smtClean="0"/>
              <a:t>(if nested ICEs/IMEs, there can </a:t>
            </a:r>
            <a:r>
              <a:rPr lang="en-US" sz="3200" dirty="0"/>
              <a:t>be distant </a:t>
            </a:r>
            <a:r>
              <a:rPr lang="en-US" sz="3200" dirty="0" smtClean="0"/>
              <a:t>integrases).</a:t>
            </a:r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7" name="Pentagone 46"/>
          <p:cNvSpPr/>
          <p:nvPr/>
        </p:nvSpPr>
        <p:spPr>
          <a:xfrm flipH="1">
            <a:off x="3740241" y="4501796"/>
            <a:ext cx="5584203" cy="495694"/>
          </a:xfrm>
          <a:prstGeom prst="homePlate">
            <a:avLst>
              <a:gd name="adj" fmla="val 20827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>
            <a:off x="9814586" y="3876154"/>
            <a:ext cx="1552393" cy="495694"/>
          </a:xfrm>
          <a:prstGeom prst="homePlate">
            <a:avLst>
              <a:gd name="adj" fmla="val 20827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en arc 13"/>
          <p:cNvCxnSpPr>
            <a:stCxn id="51" idx="0"/>
            <a:endCxn id="48" idx="0"/>
          </p:cNvCxnSpPr>
          <p:nvPr/>
        </p:nvCxnSpPr>
        <p:spPr>
          <a:xfrm rot="5400000" flipH="1" flipV="1">
            <a:off x="6517525" y="-141206"/>
            <a:ext cx="4277" cy="8038999"/>
          </a:xfrm>
          <a:prstGeom prst="curvedConnector3">
            <a:avLst>
              <a:gd name="adj1" fmla="val 5444868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Espace réservé du contenu 2"/>
          <p:cNvSpPr txBox="1">
            <a:spLocks/>
          </p:cNvSpPr>
          <p:nvPr/>
        </p:nvSpPr>
        <p:spPr>
          <a:xfrm>
            <a:off x="603640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31" name="Espace réservé du contenu 2"/>
          <p:cNvSpPr txBox="1">
            <a:spLocks/>
          </p:cNvSpPr>
          <p:nvPr/>
        </p:nvSpPr>
        <p:spPr>
          <a:xfrm>
            <a:off x="364745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2" name="Espace réservé du contenu 2"/>
          <p:cNvSpPr txBox="1">
            <a:spLocks/>
          </p:cNvSpPr>
          <p:nvPr/>
        </p:nvSpPr>
        <p:spPr>
          <a:xfrm>
            <a:off x="4649491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4" name="Espace réservé du contenu 2"/>
          <p:cNvSpPr txBox="1">
            <a:spLocks/>
          </p:cNvSpPr>
          <p:nvPr/>
        </p:nvSpPr>
        <p:spPr>
          <a:xfrm>
            <a:off x="5666223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5" name="Espace réservé du contenu 2"/>
          <p:cNvSpPr txBox="1">
            <a:spLocks/>
          </p:cNvSpPr>
          <p:nvPr/>
        </p:nvSpPr>
        <p:spPr>
          <a:xfrm>
            <a:off x="1073118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40" name="Multiplication 39"/>
          <p:cNvSpPr/>
          <p:nvPr/>
        </p:nvSpPr>
        <p:spPr>
          <a:xfrm>
            <a:off x="1096219" y="3795158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Multiplication 45"/>
          <p:cNvSpPr/>
          <p:nvPr/>
        </p:nvSpPr>
        <p:spPr>
          <a:xfrm>
            <a:off x="3174166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Multiplication 48"/>
          <p:cNvSpPr/>
          <p:nvPr/>
        </p:nvSpPr>
        <p:spPr>
          <a:xfrm>
            <a:off x="11255033" y="3766207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0" name="Multiplication 49"/>
          <p:cNvSpPr/>
          <p:nvPr/>
        </p:nvSpPr>
        <p:spPr>
          <a:xfrm>
            <a:off x="9228891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5364838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249</TotalTime>
  <Words>864</Words>
  <Application>Microsoft Office PowerPoint</Application>
  <PresentationFormat>Grand écran</PresentationFormat>
  <Paragraphs>178</Paragraphs>
  <Slides>12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Thème Office</vt:lpstr>
      <vt:lpstr>Algorithm for the detection of ICEs/IMEs structures </vt:lpstr>
      <vt:lpstr>Input data</vt:lpstr>
      <vt:lpstr>1st step: ICEs / IMEs cannot be too large</vt:lpstr>
      <vt:lpstr>2nd step: rules for creating a seed</vt:lpstr>
      <vt:lpstr>3rd step: rules for extending a seed</vt:lpstr>
      <vt:lpstr>4th step: extending seeds from right to left</vt:lpstr>
      <vt:lpstr>5th step: merging of seeds</vt:lpstr>
      <vt:lpstr>5th step: merging of seeds</vt:lpstr>
      <vt:lpstr>6th step: rules for adding the integrase(s) to seeds</vt:lpstr>
      <vt:lpstr>6th step: rules for adding the integrase(s) to seeds</vt:lpstr>
      <vt:lpstr>7th step: classification of different types of ICEs / IMEs</vt:lpstr>
      <vt:lpstr>Test sets of 89 ICEs / IMEs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Détection des structures ICEs/IMEs, algorithme version 2</dc:title>
  <dc:creator>maiage-admin</dc:creator>
  <cp:lastModifiedBy>maiage-admin</cp:lastModifiedBy>
  <cp:revision>25</cp:revision>
  <dcterms:created xsi:type="dcterms:W3CDTF">2020-05-14T14:06:09Z</dcterms:created>
  <dcterms:modified xsi:type="dcterms:W3CDTF">2020-05-29T08:43:48Z</dcterms:modified>
</cp:coreProperties>
</file>

<file path=docProps/thumbnail.jpeg>
</file>